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notesMasterIdLst>
    <p:notesMasterId r:id="rId13"/>
  </p:notesMasterIdLst>
  <p:sldIdLst>
    <p:sldId id="615" r:id="rId2"/>
    <p:sldId id="477" r:id="rId3"/>
    <p:sldId id="479" r:id="rId4"/>
    <p:sldId id="617" r:id="rId5"/>
    <p:sldId id="618" r:id="rId6"/>
    <p:sldId id="619" r:id="rId7"/>
    <p:sldId id="620" r:id="rId8"/>
    <p:sldId id="490" r:id="rId9"/>
    <p:sldId id="621" r:id="rId10"/>
    <p:sldId id="622" r:id="rId11"/>
    <p:sldId id="446" r:id="rId12"/>
  </p:sldIdLst>
  <p:sldSz cx="12192000" cy="6858000"/>
  <p:notesSz cx="6810375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66" autoAdjust="0"/>
    <p:restoredTop sz="97183" autoAdjust="0"/>
  </p:normalViewPr>
  <p:slideViewPr>
    <p:cSldViewPr snapToGrid="0">
      <p:cViewPr>
        <p:scale>
          <a:sx n="60" d="100"/>
          <a:sy n="60" d="100"/>
        </p:scale>
        <p:origin x="-1008" y="-5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2" d="100"/>
        <a:sy n="52" d="100"/>
      </p:scale>
      <p:origin x="0" y="1314"/>
    </p:cViewPr>
  </p:sorterViewPr>
  <p:notesViewPr>
    <p:cSldViewPr snapToGrid="0">
      <p:cViewPr varScale="1">
        <p:scale>
          <a:sx n="49" d="100"/>
          <a:sy n="49" d="100"/>
        </p:scale>
        <p:origin x="-2898" y="-108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&#1074;%20Microsoft%20Office%20PowerPoint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4.5671787977722297E-2"/>
          <c:y val="3.7299947506561681E-2"/>
          <c:w val="0.73547762627232571"/>
          <c:h val="0.850962309711286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'[Диаграмма в Microsoft Office PowerPoint]Лист2'!$B$1</c:f>
              <c:strCache>
                <c:ptCount val="1"/>
                <c:pt idx="0">
                  <c:v>всероссийские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Office PowerPoint]Лист2'!$A$2:$A$7</c:f>
              <c:strCache>
                <c:ptCount val="6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  <c:pt idx="3">
                  <c:v>2018-2019</c:v>
                </c:pt>
                <c:pt idx="4">
                  <c:v>2019-2020</c:v>
                </c:pt>
                <c:pt idx="5">
                  <c:v>2020-2021</c:v>
                </c:pt>
              </c:strCache>
            </c:strRef>
          </c:cat>
          <c:val>
            <c:numRef>
              <c:f>'[Диаграмма в Microsoft Office PowerPoint]Лист2'!$B$2:$B$7</c:f>
              <c:numCache>
                <c:formatCode>General</c:formatCode>
                <c:ptCount val="6"/>
                <c:pt idx="0">
                  <c:v>4</c:v>
                </c:pt>
                <c:pt idx="1">
                  <c:v>6</c:v>
                </c:pt>
                <c:pt idx="2">
                  <c:v>5</c:v>
                </c:pt>
                <c:pt idx="3">
                  <c:v>2</c:v>
                </c:pt>
                <c:pt idx="4">
                  <c:v>1</c:v>
                </c:pt>
                <c:pt idx="5">
                  <c:v>5</c:v>
                </c:pt>
              </c:numCache>
            </c:numRef>
          </c:val>
        </c:ser>
        <c:ser>
          <c:idx val="1"/>
          <c:order val="1"/>
          <c:tx>
            <c:strRef>
              <c:f>'[Диаграмма в Microsoft Office PowerPoint]Лист2'!$C$1</c:f>
              <c:strCache>
                <c:ptCount val="1"/>
                <c:pt idx="0">
                  <c:v>региональные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Office PowerPoint]Лист2'!$A$2:$A$7</c:f>
              <c:strCache>
                <c:ptCount val="6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  <c:pt idx="3">
                  <c:v>2018-2019</c:v>
                </c:pt>
                <c:pt idx="4">
                  <c:v>2019-2020</c:v>
                </c:pt>
                <c:pt idx="5">
                  <c:v>2020-2021</c:v>
                </c:pt>
              </c:strCache>
            </c:strRef>
          </c:cat>
          <c:val>
            <c:numRef>
              <c:f>'[Диаграмма в Microsoft Office PowerPoint]Лист2'!$C$2:$C$7</c:f>
              <c:numCache>
                <c:formatCode>General</c:formatCode>
                <c:ptCount val="6"/>
                <c:pt idx="0">
                  <c:v>12</c:v>
                </c:pt>
                <c:pt idx="1">
                  <c:v>17</c:v>
                </c:pt>
                <c:pt idx="2">
                  <c:v>20</c:v>
                </c:pt>
                <c:pt idx="3">
                  <c:v>17</c:v>
                </c:pt>
                <c:pt idx="4">
                  <c:v>20</c:v>
                </c:pt>
                <c:pt idx="5">
                  <c:v>20</c:v>
                </c:pt>
              </c:numCache>
            </c:numRef>
          </c:val>
        </c:ser>
        <c:ser>
          <c:idx val="2"/>
          <c:order val="2"/>
          <c:tx>
            <c:strRef>
              <c:f>'[Диаграмма в Microsoft Office PowerPoint]Лист2'!$D$1</c:f>
              <c:strCache>
                <c:ptCount val="1"/>
                <c:pt idx="0">
                  <c:v>республиканские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Office PowerPoint]Лист2'!$A$2:$A$7</c:f>
              <c:strCache>
                <c:ptCount val="6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  <c:pt idx="3">
                  <c:v>2018-2019</c:v>
                </c:pt>
                <c:pt idx="4">
                  <c:v>2019-2020</c:v>
                </c:pt>
                <c:pt idx="5">
                  <c:v>2020-2021</c:v>
                </c:pt>
              </c:strCache>
            </c:strRef>
          </c:cat>
          <c:val>
            <c:numRef>
              <c:f>'[Диаграмма в Microsoft Office PowerPoint]Лист2'!$D$2:$D$7</c:f>
              <c:numCache>
                <c:formatCode>General</c:formatCode>
                <c:ptCount val="6"/>
                <c:pt idx="0">
                  <c:v>35</c:v>
                </c:pt>
                <c:pt idx="1">
                  <c:v>37</c:v>
                </c:pt>
                <c:pt idx="2">
                  <c:v>41</c:v>
                </c:pt>
                <c:pt idx="3">
                  <c:v>46</c:v>
                </c:pt>
                <c:pt idx="4">
                  <c:v>60</c:v>
                </c:pt>
                <c:pt idx="5">
                  <c:v>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0294016"/>
        <c:axId val="100308096"/>
      </c:barChart>
      <c:catAx>
        <c:axId val="100294016"/>
        <c:scaling>
          <c:orientation val="minMax"/>
        </c:scaling>
        <c:delete val="0"/>
        <c:axPos val="b"/>
        <c:majorTickMark val="out"/>
        <c:minorTickMark val="none"/>
        <c:tickLblPos val="nextTo"/>
        <c:crossAx val="100308096"/>
        <c:crosses val="autoZero"/>
        <c:auto val="1"/>
        <c:lblAlgn val="ctr"/>
        <c:lblOffset val="100"/>
        <c:noMultiLvlLbl val="0"/>
      </c:catAx>
      <c:valAx>
        <c:axId val="1003080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029401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3D9EFA-EDF4-4021-9FB0-76DEC7F39129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84835"/>
            <a:ext cx="544830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AC1452-BD9C-48F6-A5A0-EC99E6BA1B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15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5825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C1452-BD9C-48F6-A5A0-EC99E6BA1B4E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22275" y="1243013"/>
            <a:ext cx="5965825" cy="3355975"/>
          </a:xfrm>
          <a:ln/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8ACA2C8-A220-47B0-8A4E-BAEEF167F748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5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01.02.2021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00D9F-647A-44A1-8759-8467B9C126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01.02.2021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39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39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01.02.2021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342B5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3/17/2022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50799">
              <a:spcBef>
                <a:spcPts val="107"/>
              </a:spcBef>
            </a:pPr>
            <a:fld id="{81D60167-4931-47E6-BA6A-407CBD079E47}" type="slidenum">
              <a:rPr lang="ru-RU" spc="173" smtClean="0"/>
              <a:pPr marL="50799">
                <a:spcBef>
                  <a:spcPts val="107"/>
                </a:spcBef>
              </a:pPr>
              <a:t>‹#›</a:t>
            </a:fld>
            <a:endParaRPr lang="ru-RU" spc="173" dirty="0"/>
          </a:p>
        </p:txBody>
      </p:sp>
    </p:spTree>
    <p:extLst>
      <p:ext uri="{BB962C8B-B14F-4D97-AF65-F5344CB8AC3E}">
        <p14:creationId xmlns:p14="http://schemas.microsoft.com/office/powerpoint/2010/main" val="9478845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1F4E7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921255" y="1403095"/>
            <a:ext cx="4154170" cy="47517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333D4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3/17/2022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81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  <p:extLst>
      <p:ext uri="{BB962C8B-B14F-4D97-AF65-F5344CB8AC3E}">
        <p14:creationId xmlns:p14="http://schemas.microsoft.com/office/powerpoint/2010/main" val="1023512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01.02.2021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0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01.02.2021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4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4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01.02.2021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43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43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01.02.2021</a:t>
            </a: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01.02.2021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01.02.2021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01.02.2021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01.02.2021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4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 smtClean="0"/>
              <a:t>01.02.2021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4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4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26DC6-2DC4-452B-B163-FE3FF404720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4" r:id="rId12"/>
    <p:sldLayoutId id="2147483705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89251" y="2213015"/>
            <a:ext cx="9318625" cy="3603294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450"/>
              </a:spcBef>
            </a:pPr>
            <a:r>
              <a:rPr lang="ru-RU" dirty="0" smtClean="0">
                <a:solidFill>
                  <a:srgbClr val="FF0000"/>
                </a:solidFill>
              </a:rPr>
              <a:t>Республиканский семинар для руководителей и учителей биологии образовательных организаций Республики Татарстан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«Центры образования «Точка роста» как ресурс формирования функциональной	 грамотности естественно-научной направленности» в рамках реализации национального проекта «Образование»</a:t>
            </a:r>
            <a:endParaRPr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3325114"/>
            <a:ext cx="1460500" cy="3514090"/>
          </a:xfrm>
          <a:custGeom>
            <a:avLst/>
            <a:gdLst/>
            <a:ahLst/>
            <a:cxnLst/>
            <a:rect l="l" t="t" r="r" b="b"/>
            <a:pathLst>
              <a:path w="1460500" h="3514090">
                <a:moveTo>
                  <a:pt x="1460373" y="0"/>
                </a:moveTo>
                <a:lnTo>
                  <a:pt x="0" y="1443978"/>
                </a:lnTo>
                <a:lnTo>
                  <a:pt x="0" y="3514062"/>
                </a:lnTo>
                <a:lnTo>
                  <a:pt x="1445641" y="2084451"/>
                </a:lnTo>
                <a:lnTo>
                  <a:pt x="146037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3945" y="432637"/>
            <a:ext cx="4655615" cy="117544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310807" y="286894"/>
            <a:ext cx="1423993" cy="117348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9774621" y="6154318"/>
            <a:ext cx="1927539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600" dirty="0" smtClean="0">
                <a:solidFill>
                  <a:srgbClr val="FF0000"/>
                </a:solidFill>
                <a:latin typeface="Arial"/>
                <a:cs typeface="Arial"/>
              </a:rPr>
              <a:t>18 марта 2022 года 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734800" y="5114925"/>
            <a:ext cx="457200" cy="1617980"/>
          </a:xfrm>
          <a:custGeom>
            <a:avLst/>
            <a:gdLst/>
            <a:ahLst/>
            <a:cxnLst/>
            <a:rect l="l" t="t" r="r" b="b"/>
            <a:pathLst>
              <a:path w="457200" h="1617979">
                <a:moveTo>
                  <a:pt x="457200" y="1241132"/>
                </a:moveTo>
                <a:lnTo>
                  <a:pt x="188087" y="971232"/>
                </a:lnTo>
                <a:lnTo>
                  <a:pt x="188087" y="1347863"/>
                </a:lnTo>
                <a:lnTo>
                  <a:pt x="457200" y="1617764"/>
                </a:lnTo>
                <a:lnTo>
                  <a:pt x="457200" y="1241132"/>
                </a:lnTo>
                <a:close/>
              </a:path>
              <a:path w="457200" h="1617979">
                <a:moveTo>
                  <a:pt x="457200" y="458470"/>
                </a:moveTo>
                <a:lnTo>
                  <a:pt x="0" y="0"/>
                </a:lnTo>
                <a:lnTo>
                  <a:pt x="0" y="639787"/>
                </a:lnTo>
                <a:lnTo>
                  <a:pt x="457200" y="1098283"/>
                </a:lnTo>
                <a:lnTo>
                  <a:pt x="457200" y="45847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857213" y="6072206"/>
            <a:ext cx="10844947" cy="571504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Times New Roman" pitchFamily="18" charset="0"/>
              </a:rPr>
              <a:t>МКУ «Отдел образования» Мамадышского района 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063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Заголовок 1"/>
          <p:cNvSpPr txBox="1">
            <a:spLocks/>
          </p:cNvSpPr>
          <p:nvPr/>
        </p:nvSpPr>
        <p:spPr>
          <a:xfrm>
            <a:off x="1623848" y="183334"/>
            <a:ext cx="9617899" cy="10231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Центры образования «Точка роста»</a:t>
            </a: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1027" name="Picture 3" descr="C:\Users\ИМЦ\Desktop\IMG_20220202_1205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925798" y="-13106399"/>
            <a:ext cx="4573172" cy="3230879"/>
          </a:xfrm>
          <a:prstGeom prst="rect">
            <a:avLst/>
          </a:prstGeom>
          <a:noFill/>
        </p:spPr>
      </p:pic>
      <p:sp>
        <p:nvSpPr>
          <p:cNvPr id="14" name="object 4"/>
          <p:cNvSpPr/>
          <p:nvPr/>
        </p:nvSpPr>
        <p:spPr>
          <a:xfrm>
            <a:off x="0" y="3357880"/>
            <a:ext cx="819807" cy="3514090"/>
          </a:xfrm>
          <a:custGeom>
            <a:avLst/>
            <a:gdLst/>
            <a:ahLst/>
            <a:cxnLst/>
            <a:rect l="l" t="t" r="r" b="b"/>
            <a:pathLst>
              <a:path w="1460500" h="3514090">
                <a:moveTo>
                  <a:pt x="1460373" y="0"/>
                </a:moveTo>
                <a:lnTo>
                  <a:pt x="0" y="1443978"/>
                </a:lnTo>
                <a:lnTo>
                  <a:pt x="0" y="3514062"/>
                </a:lnTo>
                <a:lnTo>
                  <a:pt x="1445641" y="2084451"/>
                </a:lnTo>
                <a:lnTo>
                  <a:pt x="146037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8" name="Picture 4" descr="C:\Users\Аниса\Desktop\фотограии точка роста\6F1C4D65-8F81-4FB8-BB4D-F1AEC1DA025F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849" y="13968247"/>
            <a:ext cx="10184524" cy="889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84380" y="183334"/>
            <a:ext cx="1423993" cy="1173488"/>
          </a:xfrm>
          <a:prstGeom prst="rect">
            <a:avLst/>
          </a:prstGeom>
        </p:spPr>
      </p:pic>
      <p:sp>
        <p:nvSpPr>
          <p:cNvPr id="13" name="object 8"/>
          <p:cNvSpPr/>
          <p:nvPr/>
        </p:nvSpPr>
        <p:spPr>
          <a:xfrm>
            <a:off x="11734800" y="5114925"/>
            <a:ext cx="457200" cy="1617980"/>
          </a:xfrm>
          <a:custGeom>
            <a:avLst/>
            <a:gdLst/>
            <a:ahLst/>
            <a:cxnLst/>
            <a:rect l="l" t="t" r="r" b="b"/>
            <a:pathLst>
              <a:path w="457200" h="1617979">
                <a:moveTo>
                  <a:pt x="457200" y="1241132"/>
                </a:moveTo>
                <a:lnTo>
                  <a:pt x="188087" y="971232"/>
                </a:lnTo>
                <a:lnTo>
                  <a:pt x="188087" y="1347863"/>
                </a:lnTo>
                <a:lnTo>
                  <a:pt x="457200" y="1617764"/>
                </a:lnTo>
                <a:lnTo>
                  <a:pt x="457200" y="1241132"/>
                </a:lnTo>
                <a:close/>
              </a:path>
              <a:path w="457200" h="1617979">
                <a:moveTo>
                  <a:pt x="457200" y="458470"/>
                </a:moveTo>
                <a:lnTo>
                  <a:pt x="0" y="0"/>
                </a:lnTo>
                <a:lnTo>
                  <a:pt x="0" y="639787"/>
                </a:lnTo>
                <a:lnTo>
                  <a:pt x="457200" y="1098283"/>
                </a:lnTo>
                <a:lnTo>
                  <a:pt x="457200" y="45847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50" name="Picture 2" descr="C:\Users\Аниса\Desktop\фотограии точка роста\FC584A22-F720-4580-A972-B185886C0F76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503" y="1356822"/>
            <a:ext cx="8603810" cy="5404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461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9CAE1370-C000-D545-8031-0EFDB280599E}"/>
              </a:ext>
            </a:extLst>
          </p:cNvPr>
          <p:cNvSpPr txBox="1">
            <a:spLocks/>
          </p:cNvSpPr>
          <p:nvPr/>
        </p:nvSpPr>
        <p:spPr>
          <a:xfrm>
            <a:off x="1436633" y="2666428"/>
            <a:ext cx="9313035" cy="1248139"/>
          </a:xfrm>
          <a:prstGeom prst="rect">
            <a:avLst/>
          </a:prstGeom>
        </p:spPr>
        <p:txBody>
          <a:bodyPr vert="horz" lIns="90840" tIns="45719" rIns="90840" bIns="45719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90000"/>
              </a:lnSpc>
              <a:buClr>
                <a:srgbClr val="000000"/>
              </a:buClr>
              <a:buSzPts val="4800"/>
              <a:defRPr/>
            </a:pPr>
            <a:r>
              <a:rPr lang="ru-RU" sz="4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Спасибо</a:t>
            </a:r>
            <a:r>
              <a:rPr lang="ru-RU" sz="4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4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за внимание</a:t>
            </a:r>
            <a:r>
              <a:rPr lang="ru-RU" sz="4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!</a:t>
            </a:r>
          </a:p>
          <a:p>
            <a:pPr algn="ctr">
              <a:lnSpc>
                <a:spcPct val="90000"/>
              </a:lnSpc>
              <a:buClr>
                <a:srgbClr val="000000"/>
              </a:buClr>
              <a:buSzPts val="4800"/>
              <a:defRPr/>
            </a:pPr>
            <a:endParaRPr lang="ru-RU" sz="10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  <a:buClr>
                <a:srgbClr val="000000"/>
              </a:buClr>
              <a:buSzPts val="4800"/>
              <a:defRPr/>
            </a:pPr>
            <a:r>
              <a:rPr lang="tt-RU" sz="4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Игътибарыгыз өчен рәхмәт</a:t>
            </a:r>
            <a:r>
              <a:rPr lang="ru-RU" sz="4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!</a:t>
            </a:r>
          </a:p>
          <a:p>
            <a:pPr algn="ctr">
              <a:lnSpc>
                <a:spcPct val="90000"/>
              </a:lnSpc>
              <a:buClr>
                <a:srgbClr val="000000"/>
              </a:buClr>
              <a:buSzPts val="4800"/>
              <a:defRPr/>
            </a:pPr>
            <a:endParaRPr lang="ru-RU" sz="4800" dirty="0">
              <a:solidFill>
                <a:srgbClr val="0033CC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C00D9F-647A-44A1-8759-8467B9C126F3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13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23544" y="324962"/>
            <a:ext cx="1423993" cy="1173488"/>
          </a:xfrm>
          <a:prstGeom prst="rect">
            <a:avLst/>
          </a:prstGeom>
        </p:spPr>
      </p:pic>
      <p:sp>
        <p:nvSpPr>
          <p:cNvPr id="14" name="object 4"/>
          <p:cNvSpPr/>
          <p:nvPr/>
        </p:nvSpPr>
        <p:spPr>
          <a:xfrm>
            <a:off x="0" y="3357880"/>
            <a:ext cx="819807" cy="3514090"/>
          </a:xfrm>
          <a:custGeom>
            <a:avLst/>
            <a:gdLst/>
            <a:ahLst/>
            <a:cxnLst/>
            <a:rect l="l" t="t" r="r" b="b"/>
            <a:pathLst>
              <a:path w="1460500" h="3514090">
                <a:moveTo>
                  <a:pt x="1460373" y="0"/>
                </a:moveTo>
                <a:lnTo>
                  <a:pt x="0" y="1443978"/>
                </a:lnTo>
                <a:lnTo>
                  <a:pt x="0" y="3514062"/>
                </a:lnTo>
                <a:lnTo>
                  <a:pt x="1445641" y="2084451"/>
                </a:lnTo>
                <a:lnTo>
                  <a:pt x="146037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8"/>
          <p:cNvSpPr/>
          <p:nvPr/>
        </p:nvSpPr>
        <p:spPr>
          <a:xfrm>
            <a:off x="11734800" y="5114925"/>
            <a:ext cx="457200" cy="1617980"/>
          </a:xfrm>
          <a:custGeom>
            <a:avLst/>
            <a:gdLst/>
            <a:ahLst/>
            <a:cxnLst/>
            <a:rect l="l" t="t" r="r" b="b"/>
            <a:pathLst>
              <a:path w="457200" h="1617979">
                <a:moveTo>
                  <a:pt x="457200" y="1241132"/>
                </a:moveTo>
                <a:lnTo>
                  <a:pt x="188087" y="971232"/>
                </a:lnTo>
                <a:lnTo>
                  <a:pt x="188087" y="1347863"/>
                </a:lnTo>
                <a:lnTo>
                  <a:pt x="457200" y="1617764"/>
                </a:lnTo>
                <a:lnTo>
                  <a:pt x="457200" y="1241132"/>
                </a:lnTo>
                <a:close/>
              </a:path>
              <a:path w="457200" h="1617979">
                <a:moveTo>
                  <a:pt x="457200" y="458470"/>
                </a:moveTo>
                <a:lnTo>
                  <a:pt x="0" y="0"/>
                </a:lnTo>
                <a:lnTo>
                  <a:pt x="0" y="639787"/>
                </a:lnTo>
                <a:lnTo>
                  <a:pt x="457200" y="1098283"/>
                </a:lnTo>
                <a:lnTo>
                  <a:pt x="457200" y="45847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" y="181811"/>
            <a:ext cx="4655615" cy="117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60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50A5C4-6ADF-4D5B-BCC5-BB87C2483D54}" type="slidenum">
              <a:rPr lang="ru-RU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8198" name="Text Box 13"/>
          <p:cNvSpPr txBox="1">
            <a:spLocks noChangeArrowheads="1"/>
          </p:cNvSpPr>
          <p:nvPr/>
        </p:nvSpPr>
        <p:spPr bwMode="auto">
          <a:xfrm>
            <a:off x="1016007" y="4495801"/>
            <a:ext cx="1085003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800" b="1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12" name="Прямоугольник с двумя вырезанными противолежащими углами 11"/>
          <p:cNvSpPr/>
          <p:nvPr/>
        </p:nvSpPr>
        <p:spPr>
          <a:xfrm>
            <a:off x="1150883" y="6072206"/>
            <a:ext cx="10263351" cy="571504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Times New Roman" pitchFamily="18" charset="0"/>
              </a:rPr>
              <a:t>МКУ «Отдел образования» Мамадышского района 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7"/>
          <p:cNvSpPr>
            <a:spLocks noChangeArrowheads="1"/>
          </p:cNvSpPr>
          <p:nvPr/>
        </p:nvSpPr>
        <p:spPr bwMode="auto">
          <a:xfrm>
            <a:off x="2333297" y="4941243"/>
            <a:ext cx="88689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Заместитель начальника </a:t>
            </a:r>
            <a:r>
              <a:rPr lang="ru-RU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МКУ «Отдел образования»</a:t>
            </a:r>
          </a:p>
          <a:p>
            <a:pPr algn="r"/>
            <a:r>
              <a:rPr lang="ru-RU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исполнительного комитета Мамадышского муниципального района </a:t>
            </a:r>
          </a:p>
          <a:p>
            <a:pPr algn="r"/>
            <a:r>
              <a:rPr lang="ru-RU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Хазиева</a:t>
            </a:r>
            <a:r>
              <a:rPr lang="ru-RU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Аниса </a:t>
            </a:r>
            <a:r>
              <a:rPr lang="ru-RU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Накиповна</a:t>
            </a:r>
            <a:r>
              <a:rPr lang="ru-RU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endParaRPr lang="ru-RU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6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181811"/>
            <a:ext cx="4655615" cy="1175446"/>
          </a:xfrm>
          <a:prstGeom prst="rect">
            <a:avLst/>
          </a:prstGeom>
        </p:spPr>
      </p:pic>
      <p:pic>
        <p:nvPicPr>
          <p:cNvPr id="17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90200" y="183769"/>
            <a:ext cx="1423993" cy="1173488"/>
          </a:xfrm>
          <a:prstGeom prst="rect">
            <a:avLst/>
          </a:prstGeom>
        </p:spPr>
      </p:pic>
      <p:sp>
        <p:nvSpPr>
          <p:cNvPr id="18" name="object 4"/>
          <p:cNvSpPr/>
          <p:nvPr/>
        </p:nvSpPr>
        <p:spPr>
          <a:xfrm>
            <a:off x="0" y="3325114"/>
            <a:ext cx="1460500" cy="3514090"/>
          </a:xfrm>
          <a:custGeom>
            <a:avLst/>
            <a:gdLst/>
            <a:ahLst/>
            <a:cxnLst/>
            <a:rect l="l" t="t" r="r" b="b"/>
            <a:pathLst>
              <a:path w="1460500" h="3514090">
                <a:moveTo>
                  <a:pt x="1460373" y="0"/>
                </a:moveTo>
                <a:lnTo>
                  <a:pt x="0" y="1443978"/>
                </a:lnTo>
                <a:lnTo>
                  <a:pt x="0" y="3514062"/>
                </a:lnTo>
                <a:lnTo>
                  <a:pt x="1445641" y="2084451"/>
                </a:lnTo>
                <a:lnTo>
                  <a:pt x="146037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8"/>
          <p:cNvSpPr/>
          <p:nvPr/>
        </p:nvSpPr>
        <p:spPr>
          <a:xfrm>
            <a:off x="11734800" y="5114925"/>
            <a:ext cx="457200" cy="1617980"/>
          </a:xfrm>
          <a:custGeom>
            <a:avLst/>
            <a:gdLst/>
            <a:ahLst/>
            <a:cxnLst/>
            <a:rect l="l" t="t" r="r" b="b"/>
            <a:pathLst>
              <a:path w="457200" h="1617979">
                <a:moveTo>
                  <a:pt x="457200" y="1241132"/>
                </a:moveTo>
                <a:lnTo>
                  <a:pt x="188087" y="971232"/>
                </a:lnTo>
                <a:lnTo>
                  <a:pt x="188087" y="1347863"/>
                </a:lnTo>
                <a:lnTo>
                  <a:pt x="457200" y="1617764"/>
                </a:lnTo>
                <a:lnTo>
                  <a:pt x="457200" y="1241132"/>
                </a:lnTo>
                <a:close/>
              </a:path>
              <a:path w="457200" h="1617979">
                <a:moveTo>
                  <a:pt x="457200" y="458470"/>
                </a:moveTo>
                <a:lnTo>
                  <a:pt x="0" y="0"/>
                </a:lnTo>
                <a:lnTo>
                  <a:pt x="0" y="639787"/>
                </a:lnTo>
                <a:lnTo>
                  <a:pt x="457200" y="1098283"/>
                </a:lnTo>
                <a:lnTo>
                  <a:pt x="457200" y="45847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"/>
          <p:cNvSpPr txBox="1">
            <a:spLocks/>
          </p:cNvSpPr>
          <p:nvPr/>
        </p:nvSpPr>
        <p:spPr>
          <a:xfrm>
            <a:off x="1889251" y="2213015"/>
            <a:ext cx="9318625" cy="1636602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5080">
              <a:lnSpc>
                <a:spcPct val="90000"/>
              </a:lnSpc>
              <a:spcBef>
                <a:spcPts val="450"/>
              </a:spcBef>
            </a:pPr>
            <a: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«Центры образования «Точка роста»- инновационные возможности современного образования</a:t>
            </a:r>
            <a:endParaRPr lang="ru-RU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ransition spd="slow" advTm="1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4497" y="428605"/>
            <a:ext cx="10484069" cy="1116416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ru-RU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Times New Roman" pitchFamily="18" charset="0"/>
              </a:rPr>
              <a:t>Муниципальная   система</a:t>
            </a: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Times New Roman" pitchFamily="18" charset="0"/>
              </a:rPr>
              <a:t/>
            </a:r>
            <a:b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Times New Roman" pitchFamily="18" charset="0"/>
              </a:rPr>
            </a:b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Times New Roman" pitchFamily="18" charset="0"/>
              </a:rPr>
              <a:t>образования </a:t>
            </a:r>
            <a:endParaRPr lang="ru-RU" sz="4000" b="1" dirty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15" name="object 4"/>
          <p:cNvSpPr/>
          <p:nvPr/>
        </p:nvSpPr>
        <p:spPr>
          <a:xfrm>
            <a:off x="0" y="3357880"/>
            <a:ext cx="1229710" cy="3514090"/>
          </a:xfrm>
          <a:custGeom>
            <a:avLst/>
            <a:gdLst/>
            <a:ahLst/>
            <a:cxnLst/>
            <a:rect l="l" t="t" r="r" b="b"/>
            <a:pathLst>
              <a:path w="1460500" h="3514090">
                <a:moveTo>
                  <a:pt x="1460373" y="0"/>
                </a:moveTo>
                <a:lnTo>
                  <a:pt x="0" y="1443978"/>
                </a:lnTo>
                <a:lnTo>
                  <a:pt x="0" y="3514062"/>
                </a:lnTo>
                <a:lnTo>
                  <a:pt x="1445641" y="2084451"/>
                </a:lnTo>
                <a:lnTo>
                  <a:pt x="146037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90200" y="183769"/>
            <a:ext cx="1423993" cy="1173488"/>
          </a:xfrm>
          <a:prstGeom prst="rect">
            <a:avLst/>
          </a:prstGeom>
        </p:spPr>
      </p:pic>
      <p:sp>
        <p:nvSpPr>
          <p:cNvPr id="17" name="object 8"/>
          <p:cNvSpPr/>
          <p:nvPr/>
        </p:nvSpPr>
        <p:spPr>
          <a:xfrm>
            <a:off x="11734800" y="5114925"/>
            <a:ext cx="457200" cy="1617980"/>
          </a:xfrm>
          <a:custGeom>
            <a:avLst/>
            <a:gdLst/>
            <a:ahLst/>
            <a:cxnLst/>
            <a:rect l="l" t="t" r="r" b="b"/>
            <a:pathLst>
              <a:path w="457200" h="1617979">
                <a:moveTo>
                  <a:pt x="457200" y="1241132"/>
                </a:moveTo>
                <a:lnTo>
                  <a:pt x="188087" y="971232"/>
                </a:lnTo>
                <a:lnTo>
                  <a:pt x="188087" y="1347863"/>
                </a:lnTo>
                <a:lnTo>
                  <a:pt x="457200" y="1617764"/>
                </a:lnTo>
                <a:lnTo>
                  <a:pt x="457200" y="1241132"/>
                </a:lnTo>
                <a:close/>
              </a:path>
              <a:path w="457200" h="1617979">
                <a:moveTo>
                  <a:pt x="457200" y="458470"/>
                </a:moveTo>
                <a:lnTo>
                  <a:pt x="0" y="0"/>
                </a:lnTo>
                <a:lnTo>
                  <a:pt x="0" y="639787"/>
                </a:lnTo>
                <a:lnTo>
                  <a:pt x="457200" y="1098283"/>
                </a:lnTo>
                <a:lnTo>
                  <a:pt x="457200" y="45847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9" name="Group 3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1724136"/>
              </p:ext>
            </p:extLst>
          </p:nvPr>
        </p:nvGraphicFramePr>
        <p:xfrm>
          <a:off x="1734207" y="1813034"/>
          <a:ext cx="9632732" cy="468236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6164503"/>
                <a:gridCol w="3468229"/>
              </a:tblGrid>
              <a:tr h="880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Типы и виды образовательных организаций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5997" marR="35997" marT="35995" marB="35995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  ОО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5997" marR="35997" marT="35995" marB="35995"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0292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Дошкольные образовательные организации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35997" marR="35997" marT="35995" marB="3599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39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5997" marR="35997" marT="35995" marB="35995" anchor="ctr" horzOverflow="overflow"/>
                </a:tc>
              </a:tr>
              <a:tr h="5777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Начальные школы - детские сады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5997" marR="35997" marT="35995" marB="3599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5997" marR="35997" marT="35995" marB="35995" anchor="ctr" horzOverflow="overflow"/>
                </a:tc>
              </a:tr>
              <a:tr h="14153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Основные школы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Средние школы,  в т. ч.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лицеи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Коррекционная школа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5997" marR="35997" marT="35995" marB="3599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5997" marR="35997" marT="35995" marB="35995" anchor="ctr" horzOverflow="overflow"/>
                </a:tc>
              </a:tr>
              <a:tr h="60277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МБОУ ДО «Дом детства и юношества»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5997" marR="35997" marT="35995" marB="3599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5997" marR="35997" marT="35995" marB="35995" anchor="ctr" horzOverflow="overflow"/>
                </a:tc>
              </a:tr>
              <a:tr h="60277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Дополнительное образование</a:t>
                      </a:r>
                    </a:p>
                  </a:txBody>
                  <a:tcPr marL="35997" marR="35997" marT="35995" marB="35995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35997" marR="35997" marT="35995" marB="35995" anchor="ctr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92043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33753" y="250393"/>
            <a:ext cx="8213834" cy="1068705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90"/>
              </a:spcBef>
            </a:pPr>
            <a:r>
              <a:rPr sz="3200" dirty="0">
                <a:solidFill>
                  <a:srgbClr val="333D47"/>
                </a:solidFill>
              </a:rPr>
              <a:t>Образовательные</a:t>
            </a:r>
            <a:r>
              <a:rPr sz="3200" spc="-45" dirty="0">
                <a:solidFill>
                  <a:srgbClr val="333D47"/>
                </a:solidFill>
              </a:rPr>
              <a:t> </a:t>
            </a:r>
            <a:r>
              <a:rPr sz="3200" spc="-10" dirty="0" err="1">
                <a:solidFill>
                  <a:srgbClr val="333D47"/>
                </a:solidFill>
              </a:rPr>
              <a:t>направления</a:t>
            </a:r>
            <a:r>
              <a:rPr sz="3200" spc="-10" dirty="0">
                <a:solidFill>
                  <a:srgbClr val="333D47"/>
                </a:solidFill>
              </a:rPr>
              <a:t> </a:t>
            </a:r>
            <a:r>
              <a:rPr lang="ru-RU" sz="3200" dirty="0">
                <a:solidFill>
                  <a:srgbClr val="333D47"/>
                </a:solidFill>
              </a:rPr>
              <a:t>ц</a:t>
            </a:r>
            <a:r>
              <a:rPr sz="3200" dirty="0" err="1" smtClean="0">
                <a:solidFill>
                  <a:srgbClr val="333D47"/>
                </a:solidFill>
              </a:rPr>
              <a:t>ентров</a:t>
            </a:r>
            <a:r>
              <a:rPr sz="3200" spc="-60" dirty="0" smtClean="0">
                <a:solidFill>
                  <a:srgbClr val="333D47"/>
                </a:solidFill>
              </a:rPr>
              <a:t> </a:t>
            </a:r>
            <a:r>
              <a:rPr sz="3200" dirty="0">
                <a:solidFill>
                  <a:srgbClr val="333D47"/>
                </a:solidFill>
              </a:rPr>
              <a:t>«Точка</a:t>
            </a:r>
            <a:r>
              <a:rPr sz="3200" spc="-30" dirty="0">
                <a:solidFill>
                  <a:srgbClr val="333D47"/>
                </a:solidFill>
              </a:rPr>
              <a:t> </a:t>
            </a:r>
            <a:r>
              <a:rPr sz="3200" spc="-10" dirty="0" err="1">
                <a:solidFill>
                  <a:srgbClr val="333D47"/>
                </a:solidFill>
              </a:rPr>
              <a:t>роста</a:t>
            </a:r>
            <a:r>
              <a:rPr sz="3200" spc="-10" dirty="0" smtClean="0">
                <a:solidFill>
                  <a:srgbClr val="333D47"/>
                </a:solidFill>
              </a:rPr>
              <a:t>»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520262" y="1528733"/>
            <a:ext cx="5536622" cy="4439036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wrap="square" lIns="0" tIns="215265" rIns="0" bIns="0" rtlCol="0">
            <a:spAutoFit/>
          </a:bodyPr>
          <a:lstStyle/>
          <a:p>
            <a:pPr marL="21590" algn="ctr">
              <a:lnSpc>
                <a:spcPct val="100000"/>
              </a:lnSpc>
              <a:spcBef>
                <a:spcPts val="1695"/>
              </a:spcBef>
            </a:pP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2019</a:t>
            </a:r>
            <a:r>
              <a:rPr sz="20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–</a:t>
            </a:r>
            <a:r>
              <a:rPr sz="20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2020</a:t>
            </a:r>
            <a:r>
              <a:rPr sz="20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25" dirty="0" err="1" smtClean="0">
                <a:solidFill>
                  <a:srgbClr val="FF0000"/>
                </a:solidFill>
                <a:latin typeface="Arial"/>
                <a:cs typeface="Arial"/>
              </a:rPr>
              <a:t>гг</a:t>
            </a:r>
            <a:r>
              <a:rPr sz="2000" b="1" spc="-25" dirty="0" smtClean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endParaRPr sz="2000" b="1" dirty="0" smtClean="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  <a:spcBef>
                <a:spcPts val="1035"/>
              </a:spcBef>
            </a:pPr>
            <a:r>
              <a:rPr sz="1800" b="1" dirty="0" err="1" smtClean="0">
                <a:solidFill>
                  <a:srgbClr val="333D47"/>
                </a:solidFill>
                <a:latin typeface="Arial"/>
                <a:cs typeface="Arial"/>
              </a:rPr>
              <a:t>Реализация</a:t>
            </a:r>
            <a:r>
              <a:rPr sz="1800" b="1" dirty="0" smtClean="0">
                <a:solidFill>
                  <a:srgbClr val="333D47"/>
                </a:solidFill>
                <a:latin typeface="Arial"/>
                <a:cs typeface="Arial"/>
              </a:rPr>
              <a:t> </a:t>
            </a:r>
            <a:r>
              <a:rPr sz="1800" b="1" dirty="0" err="1" smtClean="0">
                <a:solidFill>
                  <a:srgbClr val="333D47"/>
                </a:solidFill>
                <a:latin typeface="Arial"/>
                <a:cs typeface="Arial"/>
              </a:rPr>
              <a:t>основных</a:t>
            </a:r>
            <a:r>
              <a:rPr sz="1800" b="1" spc="-10" dirty="0" smtClean="0">
                <a:solidFill>
                  <a:srgbClr val="333D47"/>
                </a:solidFill>
                <a:latin typeface="Arial"/>
                <a:cs typeface="Arial"/>
              </a:rPr>
              <a:t> </a:t>
            </a:r>
            <a:r>
              <a:rPr sz="1800" b="1" spc="-10" dirty="0" err="1" smtClean="0">
                <a:solidFill>
                  <a:srgbClr val="333D47"/>
                </a:solidFill>
                <a:latin typeface="Arial"/>
                <a:cs typeface="Arial"/>
              </a:rPr>
              <a:t>общеобразовательных</a:t>
            </a:r>
            <a:r>
              <a:rPr sz="1800" b="1" spc="-10" dirty="0" smtClean="0">
                <a:solidFill>
                  <a:srgbClr val="333D47"/>
                </a:solidFill>
                <a:latin typeface="Arial"/>
                <a:cs typeface="Arial"/>
              </a:rPr>
              <a:t> </a:t>
            </a:r>
            <a:r>
              <a:rPr sz="1800" b="1" spc="-10" dirty="0" err="1" smtClean="0">
                <a:solidFill>
                  <a:srgbClr val="333D47"/>
                </a:solidFill>
                <a:latin typeface="Arial"/>
                <a:cs typeface="Arial"/>
              </a:rPr>
              <a:t>программ</a:t>
            </a:r>
            <a:r>
              <a:rPr sz="1800" spc="-10" dirty="0" smtClean="0">
                <a:solidFill>
                  <a:srgbClr val="333D47"/>
                </a:solidFill>
                <a:latin typeface="Arial"/>
                <a:cs typeface="Arial"/>
              </a:rPr>
              <a:t>:</a:t>
            </a:r>
            <a:endParaRPr sz="1800" dirty="0" smtClean="0">
              <a:latin typeface="Arial"/>
              <a:cs typeface="Arial"/>
            </a:endParaRPr>
          </a:p>
          <a:p>
            <a:pPr marL="190500" indent="-178435" algn="ctr">
              <a:lnSpc>
                <a:spcPct val="100000"/>
              </a:lnSpc>
              <a:buChar char="•"/>
              <a:tabLst>
                <a:tab pos="191135" algn="l"/>
              </a:tabLst>
            </a:pPr>
            <a:r>
              <a:rPr sz="1800" spc="-10" dirty="0" smtClean="0">
                <a:solidFill>
                  <a:srgbClr val="333D47"/>
                </a:solidFill>
                <a:latin typeface="Arial"/>
                <a:cs typeface="Arial"/>
              </a:rPr>
              <a:t>«</a:t>
            </a:r>
            <a:r>
              <a:rPr sz="1800" spc="-10" dirty="0">
                <a:solidFill>
                  <a:srgbClr val="333D47"/>
                </a:solidFill>
                <a:latin typeface="Arial"/>
                <a:cs typeface="Arial"/>
              </a:rPr>
              <a:t>Информатика»</a:t>
            </a:r>
            <a:endParaRPr sz="1800" dirty="0">
              <a:latin typeface="Arial"/>
              <a:cs typeface="Arial"/>
            </a:endParaRPr>
          </a:p>
          <a:p>
            <a:pPr marL="190500" indent="-178435" algn="ctr">
              <a:lnSpc>
                <a:spcPct val="100000"/>
              </a:lnSpc>
              <a:buChar char="•"/>
              <a:tabLst>
                <a:tab pos="191135" algn="l"/>
              </a:tabLst>
            </a:pPr>
            <a:r>
              <a:rPr sz="1800" dirty="0">
                <a:solidFill>
                  <a:srgbClr val="333D47"/>
                </a:solidFill>
                <a:latin typeface="Arial"/>
                <a:cs typeface="Arial"/>
              </a:rPr>
              <a:t>«Основы</a:t>
            </a:r>
            <a:r>
              <a:rPr sz="1800" spc="-25" dirty="0">
                <a:solidFill>
                  <a:srgbClr val="333D47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33D47"/>
                </a:solidFill>
                <a:latin typeface="Arial"/>
                <a:cs typeface="Arial"/>
              </a:rPr>
              <a:t>безопасности</a:t>
            </a:r>
            <a:r>
              <a:rPr sz="1800" spc="-25" dirty="0">
                <a:solidFill>
                  <a:srgbClr val="333D47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333D47"/>
                </a:solidFill>
                <a:latin typeface="Arial"/>
                <a:cs typeface="Arial"/>
              </a:rPr>
              <a:t>жизнедеятельности»</a:t>
            </a:r>
            <a:endParaRPr sz="1800" dirty="0">
              <a:latin typeface="Arial"/>
              <a:cs typeface="Arial"/>
            </a:endParaRPr>
          </a:p>
          <a:p>
            <a:pPr marL="190500" indent="-178435" algn="ctr">
              <a:lnSpc>
                <a:spcPct val="100000"/>
              </a:lnSpc>
              <a:buChar char="•"/>
              <a:tabLst>
                <a:tab pos="191135" algn="l"/>
              </a:tabLst>
            </a:pPr>
            <a:r>
              <a:rPr sz="1800" dirty="0">
                <a:solidFill>
                  <a:srgbClr val="333D47"/>
                </a:solidFill>
                <a:latin typeface="Arial"/>
                <a:cs typeface="Arial"/>
              </a:rPr>
              <a:t>предметной</a:t>
            </a:r>
            <a:r>
              <a:rPr sz="1800" spc="-40" dirty="0">
                <a:solidFill>
                  <a:srgbClr val="333D47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33D47"/>
                </a:solidFill>
                <a:latin typeface="Arial"/>
                <a:cs typeface="Arial"/>
              </a:rPr>
              <a:t>области</a:t>
            </a:r>
            <a:r>
              <a:rPr sz="1800" spc="-40" dirty="0">
                <a:solidFill>
                  <a:srgbClr val="333D47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333D47"/>
                </a:solidFill>
                <a:latin typeface="Arial"/>
                <a:cs typeface="Arial"/>
              </a:rPr>
              <a:t>«Технология»</a:t>
            </a:r>
            <a:endParaRPr sz="1800" dirty="0">
              <a:latin typeface="Arial"/>
              <a:cs typeface="Arial"/>
            </a:endParaRPr>
          </a:p>
          <a:p>
            <a:pPr marL="12700" algn="ctr">
              <a:lnSpc>
                <a:spcPct val="100000"/>
              </a:lnSpc>
              <a:tabLst>
                <a:tab pos="2072639" algn="l"/>
              </a:tabLst>
            </a:pPr>
            <a:r>
              <a:rPr sz="1800" b="1" spc="-10" dirty="0">
                <a:solidFill>
                  <a:srgbClr val="333D47"/>
                </a:solidFill>
                <a:latin typeface="Arial"/>
                <a:cs typeface="Arial"/>
              </a:rPr>
              <a:t>Дополнительное</a:t>
            </a:r>
            <a:r>
              <a:rPr sz="1800" b="1" dirty="0">
                <a:solidFill>
                  <a:srgbClr val="333D47"/>
                </a:solidFill>
                <a:latin typeface="Arial"/>
                <a:cs typeface="Arial"/>
              </a:rPr>
              <a:t>	</a:t>
            </a:r>
            <a:r>
              <a:rPr sz="1800" b="1" spc="-10" dirty="0">
                <a:solidFill>
                  <a:srgbClr val="333D47"/>
                </a:solidFill>
                <a:latin typeface="Arial"/>
                <a:cs typeface="Arial"/>
              </a:rPr>
              <a:t>образование:</a:t>
            </a:r>
            <a:endParaRPr sz="1800" dirty="0">
              <a:latin typeface="Arial"/>
              <a:cs typeface="Arial"/>
            </a:endParaRPr>
          </a:p>
          <a:p>
            <a:pPr marL="12700" marR="401955" algn="ctr">
              <a:lnSpc>
                <a:spcPct val="100000"/>
              </a:lnSpc>
            </a:pPr>
            <a:r>
              <a:rPr sz="1800" dirty="0">
                <a:solidFill>
                  <a:srgbClr val="333D47"/>
                </a:solidFill>
                <a:latin typeface="Arial"/>
                <a:cs typeface="Arial"/>
              </a:rPr>
              <a:t>программы</a:t>
            </a:r>
            <a:r>
              <a:rPr sz="1800" spc="-30" dirty="0">
                <a:solidFill>
                  <a:srgbClr val="333D47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33D47"/>
                </a:solidFill>
                <a:latin typeface="Arial"/>
                <a:cs typeface="Arial"/>
              </a:rPr>
              <a:t>цифрового,</a:t>
            </a:r>
            <a:r>
              <a:rPr sz="1800" spc="-35" dirty="0">
                <a:solidFill>
                  <a:srgbClr val="333D47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333D47"/>
                </a:solidFill>
                <a:latin typeface="Arial"/>
                <a:cs typeface="Arial"/>
              </a:rPr>
              <a:t>естественнонаучного, </a:t>
            </a:r>
            <a:r>
              <a:rPr sz="1800" dirty="0">
                <a:solidFill>
                  <a:srgbClr val="333D47"/>
                </a:solidFill>
                <a:latin typeface="Arial"/>
                <a:cs typeface="Arial"/>
              </a:rPr>
              <a:t>технического</a:t>
            </a:r>
            <a:r>
              <a:rPr sz="1800" spc="-50" dirty="0">
                <a:solidFill>
                  <a:srgbClr val="333D47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33D47"/>
                </a:solidFill>
                <a:latin typeface="Arial"/>
                <a:cs typeface="Arial"/>
              </a:rPr>
              <a:t>и</a:t>
            </a:r>
            <a:r>
              <a:rPr sz="1800" spc="-50" dirty="0">
                <a:solidFill>
                  <a:srgbClr val="333D47"/>
                </a:solidFill>
                <a:latin typeface="Arial"/>
                <a:cs typeface="Arial"/>
              </a:rPr>
              <a:t> </a:t>
            </a:r>
            <a:r>
              <a:rPr sz="1800" dirty="0" err="1">
                <a:solidFill>
                  <a:srgbClr val="333D47"/>
                </a:solidFill>
                <a:latin typeface="Arial"/>
                <a:cs typeface="Arial"/>
              </a:rPr>
              <a:t>гуманитарного</a:t>
            </a:r>
            <a:r>
              <a:rPr sz="1800" dirty="0">
                <a:solidFill>
                  <a:srgbClr val="333D47"/>
                </a:solidFill>
                <a:latin typeface="Arial"/>
                <a:cs typeface="Arial"/>
              </a:rPr>
              <a:t> </a:t>
            </a:r>
            <a:r>
              <a:rPr sz="1800" spc="-10" dirty="0" err="1" smtClean="0">
                <a:solidFill>
                  <a:srgbClr val="333D47"/>
                </a:solidFill>
                <a:latin typeface="Arial"/>
                <a:cs typeface="Arial"/>
              </a:rPr>
              <a:t>профилей</a:t>
            </a:r>
            <a:endParaRPr lang="ru-RU" sz="1800" spc="-10" dirty="0" smtClean="0">
              <a:solidFill>
                <a:srgbClr val="333D47"/>
              </a:solidFill>
              <a:latin typeface="Arial"/>
              <a:cs typeface="Arial"/>
            </a:endParaRPr>
          </a:p>
          <a:p>
            <a:pPr marL="12700" marR="401955" algn="ctr">
              <a:lnSpc>
                <a:spcPct val="100000"/>
              </a:lnSpc>
            </a:pPr>
            <a:endParaRPr lang="ru-RU" spc="-10" dirty="0">
              <a:solidFill>
                <a:srgbClr val="333D47"/>
              </a:solidFill>
              <a:latin typeface="Arial"/>
              <a:cs typeface="Arial"/>
            </a:endParaRPr>
          </a:p>
          <a:p>
            <a:pPr marL="12700" marR="401955" algn="ctr">
              <a:lnSpc>
                <a:spcPct val="100000"/>
              </a:lnSpc>
            </a:pPr>
            <a:endParaRPr lang="ru-RU" sz="1800" b="1" spc="-10" dirty="0" smtClean="0">
              <a:solidFill>
                <a:srgbClr val="C00000"/>
              </a:solidFill>
              <a:latin typeface="Arial"/>
              <a:cs typeface="Arial"/>
            </a:endParaRPr>
          </a:p>
          <a:p>
            <a:pPr marL="12700" marR="401955" algn="ctr">
              <a:lnSpc>
                <a:spcPct val="100000"/>
              </a:lnSpc>
            </a:pPr>
            <a:r>
              <a:rPr lang="ru-RU" sz="2200" b="1" spc="-10" dirty="0" smtClean="0">
                <a:solidFill>
                  <a:srgbClr val="C00000"/>
                </a:solidFill>
                <a:latin typeface="Arial"/>
                <a:cs typeface="Arial"/>
              </a:rPr>
              <a:t>МБОУ «</a:t>
            </a:r>
            <a:r>
              <a:rPr lang="ru-RU" sz="2200" b="1" spc="-10" dirty="0" err="1" smtClean="0">
                <a:solidFill>
                  <a:srgbClr val="C00000"/>
                </a:solidFill>
                <a:latin typeface="Arial"/>
                <a:cs typeface="Arial"/>
              </a:rPr>
              <a:t>Красногорская</a:t>
            </a:r>
            <a:r>
              <a:rPr lang="ru-RU" sz="2200" b="1" spc="-10" dirty="0" smtClean="0">
                <a:solidFill>
                  <a:srgbClr val="C00000"/>
                </a:solidFill>
                <a:latin typeface="Arial"/>
                <a:cs typeface="Arial"/>
              </a:rPr>
              <a:t> СОШ»</a:t>
            </a:r>
          </a:p>
          <a:p>
            <a:pPr marL="12700" marR="401955" algn="ctr">
              <a:lnSpc>
                <a:spcPct val="100000"/>
              </a:lnSpc>
            </a:pPr>
            <a:r>
              <a:rPr lang="ru-RU" sz="2200" b="1" spc="-10" dirty="0" smtClean="0">
                <a:solidFill>
                  <a:srgbClr val="C00000"/>
                </a:solidFill>
                <a:latin typeface="Arial"/>
                <a:cs typeface="Arial"/>
              </a:rPr>
              <a:t>МБОУ «</a:t>
            </a:r>
            <a:r>
              <a:rPr lang="ru-RU" sz="2200" b="1" spc="-10" dirty="0" err="1" smtClean="0">
                <a:solidFill>
                  <a:srgbClr val="C00000"/>
                </a:solidFill>
                <a:latin typeface="Arial"/>
                <a:cs typeface="Arial"/>
              </a:rPr>
              <a:t>Зверосовхозская</a:t>
            </a:r>
            <a:r>
              <a:rPr lang="ru-RU" sz="2200" b="1" spc="-10" dirty="0" smtClean="0">
                <a:solidFill>
                  <a:srgbClr val="C00000"/>
                </a:solidFill>
                <a:latin typeface="Arial"/>
                <a:cs typeface="Arial"/>
              </a:rPr>
              <a:t> СОШ»</a:t>
            </a:r>
          </a:p>
          <a:p>
            <a:pPr marL="12700" marR="401955" algn="ctr">
              <a:lnSpc>
                <a:spcPct val="100000"/>
              </a:lnSpc>
            </a:pPr>
            <a:r>
              <a:rPr lang="ru-RU" sz="2200" b="1" spc="-10" dirty="0" smtClean="0">
                <a:solidFill>
                  <a:srgbClr val="C00000"/>
                </a:solidFill>
                <a:latin typeface="Arial"/>
                <a:cs typeface="Arial"/>
              </a:rPr>
              <a:t>МБОУ «СОШ №3 г. </a:t>
            </a:r>
            <a:r>
              <a:rPr lang="ru-RU" sz="2200" b="1" spc="-10" dirty="0" err="1">
                <a:solidFill>
                  <a:srgbClr val="C00000"/>
                </a:solidFill>
                <a:latin typeface="Arial"/>
                <a:cs typeface="Arial"/>
              </a:rPr>
              <a:t>М</a:t>
            </a:r>
            <a:r>
              <a:rPr lang="ru-RU" sz="2200" b="1" spc="-10" dirty="0" err="1" smtClean="0">
                <a:solidFill>
                  <a:srgbClr val="C00000"/>
                </a:solidFill>
                <a:latin typeface="Arial"/>
                <a:cs typeface="Arial"/>
              </a:rPr>
              <a:t>амадыш</a:t>
            </a:r>
            <a:r>
              <a:rPr lang="ru-RU" sz="2200" b="1" spc="-10" dirty="0" smtClean="0">
                <a:solidFill>
                  <a:srgbClr val="C00000"/>
                </a:solidFill>
                <a:latin typeface="Arial"/>
                <a:cs typeface="Arial"/>
              </a:rPr>
              <a:t>»</a:t>
            </a:r>
            <a:endParaRPr sz="2200" b="1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69269" y="1615310"/>
            <a:ext cx="5410615" cy="4342214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wrap="square" lIns="0" tIns="157480" rIns="0" bIns="0" rtlCol="0">
            <a:spAutoFit/>
          </a:bodyPr>
          <a:lstStyle/>
          <a:p>
            <a:pPr marL="46990" algn="ctr">
              <a:lnSpc>
                <a:spcPct val="100000"/>
              </a:lnSpc>
              <a:spcBef>
                <a:spcPts val="1240"/>
              </a:spcBef>
            </a:pPr>
            <a:r>
              <a:rPr lang="ru-RU" sz="2000" b="1" dirty="0" smtClean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sz="2000" b="1" dirty="0" smtClean="0">
                <a:solidFill>
                  <a:srgbClr val="FF0000"/>
                </a:solidFill>
                <a:latin typeface="Arial"/>
                <a:cs typeface="Arial"/>
              </a:rPr>
              <a:t>2021</a:t>
            </a:r>
            <a:r>
              <a:rPr lang="ru-RU" sz="2000" b="1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ru-RU" sz="2000" b="1" spc="-45" dirty="0" smtClean="0">
                <a:solidFill>
                  <a:srgbClr val="FF0000"/>
                </a:solidFill>
                <a:latin typeface="Arial"/>
                <a:cs typeface="Arial"/>
              </a:rPr>
              <a:t>г.</a:t>
            </a:r>
            <a:endParaRPr sz="2000" b="1" dirty="0">
              <a:latin typeface="Arial"/>
              <a:cs typeface="Arial"/>
            </a:endParaRPr>
          </a:p>
          <a:p>
            <a:pPr marL="12700" algn="ctr">
              <a:lnSpc>
                <a:spcPct val="100000"/>
              </a:lnSpc>
              <a:spcBef>
                <a:spcPts val="735"/>
              </a:spcBef>
            </a:pPr>
            <a:r>
              <a:rPr sz="1800" b="1" dirty="0">
                <a:solidFill>
                  <a:srgbClr val="333D47"/>
                </a:solidFill>
                <a:latin typeface="Arial"/>
                <a:cs typeface="Arial"/>
              </a:rPr>
              <a:t>Реализация</a:t>
            </a:r>
            <a:r>
              <a:rPr sz="1800" b="1" spc="-15" dirty="0">
                <a:solidFill>
                  <a:srgbClr val="333D47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33D47"/>
                </a:solidFill>
                <a:latin typeface="Arial"/>
                <a:cs typeface="Arial"/>
              </a:rPr>
              <a:t>основных</a:t>
            </a:r>
            <a:endParaRPr sz="1800" dirty="0">
              <a:latin typeface="Arial"/>
              <a:cs typeface="Arial"/>
            </a:endParaRPr>
          </a:p>
          <a:p>
            <a:pPr marL="12700" algn="ctr">
              <a:lnSpc>
                <a:spcPct val="100000"/>
              </a:lnSpc>
            </a:pPr>
            <a:r>
              <a:rPr sz="1800" b="1" dirty="0">
                <a:solidFill>
                  <a:srgbClr val="333D47"/>
                </a:solidFill>
                <a:latin typeface="Arial"/>
                <a:cs typeface="Arial"/>
              </a:rPr>
              <a:t>общеобразовательных</a:t>
            </a:r>
            <a:r>
              <a:rPr sz="1800" b="1" spc="-60" dirty="0">
                <a:solidFill>
                  <a:srgbClr val="333D47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33D47"/>
                </a:solidFill>
                <a:latin typeface="Arial"/>
                <a:cs typeface="Arial"/>
              </a:rPr>
              <a:t>программ:</a:t>
            </a:r>
            <a:endParaRPr sz="1800" dirty="0">
              <a:latin typeface="Arial"/>
              <a:cs typeface="Arial"/>
            </a:endParaRPr>
          </a:p>
          <a:p>
            <a:pPr marL="241300" indent="-228600" algn="ctr">
              <a:lnSpc>
                <a:spcPct val="100000"/>
              </a:lnSpc>
              <a:buChar char="•"/>
              <a:tabLst>
                <a:tab pos="240665" algn="l"/>
                <a:tab pos="241300" algn="l"/>
              </a:tabLst>
            </a:pPr>
            <a:r>
              <a:rPr sz="1800" dirty="0">
                <a:solidFill>
                  <a:srgbClr val="333D47"/>
                </a:solidFill>
                <a:latin typeface="Arial"/>
                <a:cs typeface="Arial"/>
              </a:rPr>
              <a:t>«Математика</a:t>
            </a:r>
            <a:r>
              <a:rPr sz="1800" spc="-15" dirty="0">
                <a:solidFill>
                  <a:srgbClr val="333D47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33D47"/>
                </a:solidFill>
                <a:latin typeface="Arial"/>
                <a:cs typeface="Arial"/>
              </a:rPr>
              <a:t>и</a:t>
            </a:r>
            <a:r>
              <a:rPr sz="1800" spc="-15" dirty="0">
                <a:solidFill>
                  <a:srgbClr val="333D47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333D47"/>
                </a:solidFill>
                <a:latin typeface="Arial"/>
                <a:cs typeface="Arial"/>
              </a:rPr>
              <a:t>информатика»</a:t>
            </a:r>
            <a:endParaRPr sz="1800" dirty="0">
              <a:latin typeface="Arial"/>
              <a:cs typeface="Arial"/>
            </a:endParaRPr>
          </a:p>
          <a:p>
            <a:pPr marL="241300" indent="-228600" algn="ctr">
              <a:lnSpc>
                <a:spcPct val="100000"/>
              </a:lnSpc>
              <a:buChar char="•"/>
              <a:tabLst>
                <a:tab pos="240665" algn="l"/>
                <a:tab pos="241300" algn="l"/>
              </a:tabLst>
            </a:pPr>
            <a:r>
              <a:rPr sz="1800" dirty="0">
                <a:solidFill>
                  <a:srgbClr val="333D47"/>
                </a:solidFill>
                <a:latin typeface="Arial"/>
                <a:cs typeface="Arial"/>
              </a:rPr>
              <a:t>«Естественнонаучные</a:t>
            </a:r>
            <a:r>
              <a:rPr sz="1800" spc="-25" dirty="0">
                <a:solidFill>
                  <a:srgbClr val="333D47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33D47"/>
                </a:solidFill>
                <a:latin typeface="Arial"/>
                <a:cs typeface="Arial"/>
              </a:rPr>
              <a:t>предметы»:</a:t>
            </a:r>
            <a:r>
              <a:rPr sz="1800" spc="-35" dirty="0">
                <a:solidFill>
                  <a:srgbClr val="333D47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333D47"/>
                </a:solidFill>
                <a:latin typeface="Arial"/>
                <a:cs typeface="Arial"/>
              </a:rPr>
              <a:t>«Физика»,</a:t>
            </a:r>
            <a:endParaRPr sz="1800" dirty="0">
              <a:latin typeface="Arial"/>
              <a:cs typeface="Arial"/>
            </a:endParaRPr>
          </a:p>
          <a:p>
            <a:pPr marL="12700" marR="267335" indent="228600" algn="ctr">
              <a:lnSpc>
                <a:spcPct val="100000"/>
              </a:lnSpc>
            </a:pPr>
            <a:r>
              <a:rPr sz="1800" dirty="0">
                <a:solidFill>
                  <a:srgbClr val="333D47"/>
                </a:solidFill>
                <a:latin typeface="Arial"/>
                <a:cs typeface="Arial"/>
              </a:rPr>
              <a:t>«Химия»,</a:t>
            </a:r>
            <a:r>
              <a:rPr sz="1800" spc="-50" dirty="0">
                <a:solidFill>
                  <a:srgbClr val="333D47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33D47"/>
                </a:solidFill>
                <a:latin typeface="Arial"/>
                <a:cs typeface="Arial"/>
              </a:rPr>
              <a:t>«Технология»,</a:t>
            </a:r>
            <a:r>
              <a:rPr sz="1800" spc="-45" dirty="0">
                <a:solidFill>
                  <a:srgbClr val="333D47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333D47"/>
                </a:solidFill>
                <a:latin typeface="Arial"/>
                <a:cs typeface="Arial"/>
              </a:rPr>
              <a:t>«Биология» </a:t>
            </a:r>
            <a:r>
              <a:rPr sz="1800" b="1" dirty="0">
                <a:solidFill>
                  <a:srgbClr val="333D47"/>
                </a:solidFill>
                <a:latin typeface="Arial"/>
                <a:cs typeface="Arial"/>
              </a:rPr>
              <a:t>Дополнительное</a:t>
            </a:r>
            <a:r>
              <a:rPr sz="1800" b="1" spc="-15" dirty="0">
                <a:solidFill>
                  <a:srgbClr val="333D47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3D47"/>
                </a:solidFill>
                <a:latin typeface="Arial"/>
                <a:cs typeface="Arial"/>
              </a:rPr>
              <a:t>образование:</a:t>
            </a:r>
            <a:r>
              <a:rPr sz="1800" b="1" spc="-5" dirty="0">
                <a:solidFill>
                  <a:srgbClr val="333D47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333D47"/>
                </a:solidFill>
                <a:latin typeface="Arial"/>
                <a:cs typeface="Arial"/>
              </a:rPr>
              <a:t>программы </a:t>
            </a:r>
            <a:r>
              <a:rPr sz="1800" dirty="0">
                <a:solidFill>
                  <a:srgbClr val="333D47"/>
                </a:solidFill>
                <a:latin typeface="Arial"/>
                <a:cs typeface="Arial"/>
              </a:rPr>
              <a:t>естественнонаучной</a:t>
            </a:r>
            <a:r>
              <a:rPr sz="1800" spc="-5" dirty="0">
                <a:solidFill>
                  <a:srgbClr val="333D47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33D47"/>
                </a:solidFill>
                <a:latin typeface="Arial"/>
                <a:cs typeface="Arial"/>
              </a:rPr>
              <a:t>и</a:t>
            </a:r>
            <a:r>
              <a:rPr sz="1800" spc="-55" dirty="0">
                <a:solidFill>
                  <a:srgbClr val="333D47"/>
                </a:solidFill>
                <a:latin typeface="Arial"/>
                <a:cs typeface="Arial"/>
              </a:rPr>
              <a:t> </a:t>
            </a:r>
            <a:r>
              <a:rPr sz="1800" spc="-10" dirty="0" err="1">
                <a:solidFill>
                  <a:srgbClr val="333D47"/>
                </a:solidFill>
                <a:latin typeface="Arial"/>
                <a:cs typeface="Arial"/>
              </a:rPr>
              <a:t>технологической</a:t>
            </a:r>
            <a:r>
              <a:rPr sz="1800" spc="-10" dirty="0">
                <a:solidFill>
                  <a:srgbClr val="333D47"/>
                </a:solidFill>
                <a:latin typeface="Arial"/>
                <a:cs typeface="Arial"/>
              </a:rPr>
              <a:t> </a:t>
            </a:r>
            <a:r>
              <a:rPr sz="1800" spc="-10" dirty="0" err="1" smtClean="0">
                <a:solidFill>
                  <a:srgbClr val="333D47"/>
                </a:solidFill>
                <a:latin typeface="Arial"/>
                <a:cs typeface="Arial"/>
              </a:rPr>
              <a:t>направленностей</a:t>
            </a:r>
            <a:endParaRPr lang="ru-RU" sz="1800" spc="-10" dirty="0" smtClean="0">
              <a:solidFill>
                <a:srgbClr val="333D47"/>
              </a:solidFill>
              <a:latin typeface="Arial"/>
              <a:cs typeface="Arial"/>
            </a:endParaRPr>
          </a:p>
          <a:p>
            <a:pPr marL="12700" marR="267335" indent="228600" algn="ctr">
              <a:lnSpc>
                <a:spcPct val="100000"/>
              </a:lnSpc>
            </a:pPr>
            <a:endParaRPr lang="ru-RU" spc="-10" dirty="0">
              <a:solidFill>
                <a:srgbClr val="333D47"/>
              </a:solidFill>
              <a:latin typeface="Arial"/>
              <a:cs typeface="Arial"/>
            </a:endParaRPr>
          </a:p>
          <a:p>
            <a:pPr marL="12700" marR="267335" indent="228600" algn="ctr">
              <a:lnSpc>
                <a:spcPct val="100000"/>
              </a:lnSpc>
            </a:pPr>
            <a:endParaRPr lang="ru-RU" sz="1800" spc="-10" dirty="0" smtClean="0">
              <a:solidFill>
                <a:srgbClr val="333D47"/>
              </a:solidFill>
              <a:latin typeface="Arial"/>
              <a:cs typeface="Arial"/>
            </a:endParaRPr>
          </a:p>
          <a:p>
            <a:pPr marL="12700" marR="267335" indent="-12700" algn="ctr">
              <a:lnSpc>
                <a:spcPct val="100000"/>
              </a:lnSpc>
            </a:pPr>
            <a:r>
              <a:rPr lang="ru-RU" sz="2200" spc="-10" dirty="0" smtClean="0">
                <a:solidFill>
                  <a:srgbClr val="333D47"/>
                </a:solidFill>
                <a:latin typeface="Arial"/>
                <a:cs typeface="Arial"/>
              </a:rPr>
              <a:t>   </a:t>
            </a:r>
            <a:r>
              <a:rPr lang="ru-RU" sz="2200" b="1" spc="-10" dirty="0" smtClean="0">
                <a:solidFill>
                  <a:srgbClr val="C00000"/>
                </a:solidFill>
                <a:latin typeface="Arial"/>
                <a:cs typeface="Arial"/>
              </a:rPr>
              <a:t>МБОУ «Лицей №2 имени К.А. Валиева г. </a:t>
            </a:r>
            <a:r>
              <a:rPr lang="ru-RU" sz="2200" b="1" spc="-10" dirty="0" err="1" smtClean="0">
                <a:solidFill>
                  <a:srgbClr val="C00000"/>
                </a:solidFill>
                <a:latin typeface="Arial"/>
                <a:cs typeface="Arial"/>
              </a:rPr>
              <a:t>Мамадыш</a:t>
            </a:r>
            <a:r>
              <a:rPr lang="ru-RU" sz="2200" b="1" spc="-10" dirty="0" smtClean="0">
                <a:solidFill>
                  <a:srgbClr val="C00000"/>
                </a:solidFill>
                <a:latin typeface="Arial"/>
                <a:cs typeface="Arial"/>
              </a:rPr>
              <a:t>»</a:t>
            </a:r>
          </a:p>
          <a:p>
            <a:pPr marL="12700" marR="267335" indent="-12700" algn="ctr">
              <a:lnSpc>
                <a:spcPct val="100000"/>
              </a:lnSpc>
            </a:pPr>
            <a:r>
              <a:rPr lang="ru-RU" sz="2200" b="1" spc="-10" dirty="0" smtClean="0">
                <a:solidFill>
                  <a:srgbClr val="C00000"/>
                </a:solidFill>
                <a:latin typeface="Arial"/>
                <a:cs typeface="Arial"/>
              </a:rPr>
              <a:t>МБОУ «СОШ №4 г. </a:t>
            </a:r>
            <a:r>
              <a:rPr lang="ru-RU" sz="2200" b="1" spc="-10" dirty="0" err="1" smtClean="0">
                <a:solidFill>
                  <a:srgbClr val="C00000"/>
                </a:solidFill>
                <a:latin typeface="Arial"/>
                <a:cs typeface="Arial"/>
              </a:rPr>
              <a:t>Мамадыш</a:t>
            </a:r>
            <a:r>
              <a:rPr lang="ru-RU" sz="2200" b="1" spc="-10" dirty="0" smtClean="0">
                <a:solidFill>
                  <a:srgbClr val="C00000"/>
                </a:solidFill>
                <a:latin typeface="Arial"/>
                <a:cs typeface="Arial"/>
              </a:rPr>
              <a:t>»</a:t>
            </a:r>
            <a:endParaRPr sz="2200" b="1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574780" y="6185560"/>
            <a:ext cx="205104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4</a:t>
            </a:fld>
            <a:endParaRPr sz="1800">
              <a:latin typeface="Calibri"/>
              <a:cs typeface="Calibri"/>
            </a:endParaRPr>
          </a:p>
        </p:txBody>
      </p:sp>
      <p:pic>
        <p:nvPicPr>
          <p:cNvPr id="10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90200" y="183769"/>
            <a:ext cx="1423993" cy="117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867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349" y="188640"/>
            <a:ext cx="10972800" cy="1143000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Центры </a:t>
            </a:r>
            <a:r>
              <a:rPr lang="ru-RU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образования  «Точка </a:t>
            </a:r>
            <a:r>
              <a:rPr lang="ru-RU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роста</a:t>
            </a:r>
            <a:r>
              <a:rPr lang="ru-RU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30722" name="Picture 2" descr="D:\2021\print_6247239_44870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403" y="1011561"/>
            <a:ext cx="4106816" cy="1772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3" name="Picture 3" descr="D:\2021\print_6247239_448709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952" y="1296956"/>
            <a:ext cx="4114799" cy="1919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29" name="Picture 1" descr="C:\ХАН\ХАН\Хазиева А.Н\Новая р\точка роста\фотограии точка роста\274F92F8-FA67-45DD-BD94-6970325251FE.jpe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30760" y="4943960"/>
            <a:ext cx="4128459" cy="1788945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6775335" y="3773621"/>
            <a:ext cx="4717727" cy="26170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На базе Центров «Точка роста » проводятся 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-уроки;</a:t>
            </a:r>
          </a:p>
          <a:p>
            <a:pPr algn="just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-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в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неурочные занятия;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- семинары- совещания;</a:t>
            </a:r>
          </a:p>
          <a:p>
            <a:pPr algn="just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- семинары- практикумы;</a:t>
            </a:r>
          </a:p>
          <a:p>
            <a:pPr algn="just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-мастер- классы;</a:t>
            </a:r>
          </a:p>
          <a:p>
            <a:pPr algn="just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-проектные работы;</a:t>
            </a:r>
          </a:p>
          <a:p>
            <a:pPr algn="just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Times New Roman" pitchFamily="18" charset="0"/>
              </a:rPr>
              <a:t>-муниципальные  соревнования по дополнительному образованию и т.д.</a:t>
            </a:r>
          </a:p>
          <a:p>
            <a:pPr algn="just"/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2" descr="C:\Users\ИМЦ\Desktop\IMG_20220202_1205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52403" y="2995449"/>
            <a:ext cx="4106816" cy="1742138"/>
          </a:xfrm>
          <a:prstGeom prst="rect">
            <a:avLst/>
          </a:prstGeom>
          <a:noFill/>
        </p:spPr>
      </p:pic>
      <p:pic>
        <p:nvPicPr>
          <p:cNvPr id="1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490200" y="183769"/>
            <a:ext cx="1423993" cy="1030652"/>
          </a:xfrm>
          <a:prstGeom prst="rect">
            <a:avLst/>
          </a:prstGeom>
        </p:spPr>
      </p:pic>
      <p:sp>
        <p:nvSpPr>
          <p:cNvPr id="17" name="object 8"/>
          <p:cNvSpPr/>
          <p:nvPr/>
        </p:nvSpPr>
        <p:spPr>
          <a:xfrm>
            <a:off x="11734800" y="5114925"/>
            <a:ext cx="457200" cy="1617980"/>
          </a:xfrm>
          <a:custGeom>
            <a:avLst/>
            <a:gdLst/>
            <a:ahLst/>
            <a:cxnLst/>
            <a:rect l="l" t="t" r="r" b="b"/>
            <a:pathLst>
              <a:path w="457200" h="1617979">
                <a:moveTo>
                  <a:pt x="457200" y="1241132"/>
                </a:moveTo>
                <a:lnTo>
                  <a:pt x="188087" y="971232"/>
                </a:lnTo>
                <a:lnTo>
                  <a:pt x="188087" y="1347863"/>
                </a:lnTo>
                <a:lnTo>
                  <a:pt x="457200" y="1617764"/>
                </a:lnTo>
                <a:lnTo>
                  <a:pt x="457200" y="1241132"/>
                </a:lnTo>
                <a:close/>
              </a:path>
              <a:path w="457200" h="1617979">
                <a:moveTo>
                  <a:pt x="457200" y="458470"/>
                </a:moveTo>
                <a:lnTo>
                  <a:pt x="0" y="0"/>
                </a:lnTo>
                <a:lnTo>
                  <a:pt x="0" y="639787"/>
                </a:lnTo>
                <a:lnTo>
                  <a:pt x="457200" y="1098283"/>
                </a:lnTo>
                <a:lnTo>
                  <a:pt x="457200" y="45847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4"/>
          <p:cNvSpPr/>
          <p:nvPr/>
        </p:nvSpPr>
        <p:spPr>
          <a:xfrm>
            <a:off x="0" y="3325114"/>
            <a:ext cx="1024759" cy="3514090"/>
          </a:xfrm>
          <a:custGeom>
            <a:avLst/>
            <a:gdLst/>
            <a:ahLst/>
            <a:cxnLst/>
            <a:rect l="l" t="t" r="r" b="b"/>
            <a:pathLst>
              <a:path w="1460500" h="3514090">
                <a:moveTo>
                  <a:pt x="1460373" y="0"/>
                </a:moveTo>
                <a:lnTo>
                  <a:pt x="0" y="1443978"/>
                </a:lnTo>
                <a:lnTo>
                  <a:pt x="0" y="3514062"/>
                </a:lnTo>
                <a:lnTo>
                  <a:pt x="1445641" y="2084451"/>
                </a:lnTo>
                <a:lnTo>
                  <a:pt x="146037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1081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Заголовок 1"/>
          <p:cNvSpPr txBox="1">
            <a:spLocks/>
          </p:cNvSpPr>
          <p:nvPr/>
        </p:nvSpPr>
        <p:spPr>
          <a:xfrm>
            <a:off x="1623848" y="183334"/>
            <a:ext cx="9617899" cy="10231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Центры образования «Точка роста»</a:t>
            </a: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1027" name="Picture 3" descr="C:\Users\ИМЦ\Desktop\IMG_20220202_1205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925798" y="-13106399"/>
            <a:ext cx="4573172" cy="3230879"/>
          </a:xfrm>
          <a:prstGeom prst="rect">
            <a:avLst/>
          </a:prstGeom>
          <a:noFill/>
        </p:spPr>
      </p:pic>
      <p:pic>
        <p:nvPicPr>
          <p:cNvPr id="16" name="Рисунок 15" descr="C:\Users\ИМЦ\Desktop\IMG_20220202_10124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0286" y="1206507"/>
            <a:ext cx="4302177" cy="238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ХАН\ХАН\Хазиева А.Н\Новая р\точка роста\фотограии точка роста\E30683CD-BF75-432C-BCD7-A25F2C6522B3.jpe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32797" y="1260416"/>
            <a:ext cx="4413878" cy="2332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object 4"/>
          <p:cNvSpPr/>
          <p:nvPr/>
        </p:nvSpPr>
        <p:spPr>
          <a:xfrm>
            <a:off x="0" y="3357880"/>
            <a:ext cx="819807" cy="3514090"/>
          </a:xfrm>
          <a:custGeom>
            <a:avLst/>
            <a:gdLst/>
            <a:ahLst/>
            <a:cxnLst/>
            <a:rect l="l" t="t" r="r" b="b"/>
            <a:pathLst>
              <a:path w="1460500" h="3514090">
                <a:moveTo>
                  <a:pt x="1460373" y="0"/>
                </a:moveTo>
                <a:lnTo>
                  <a:pt x="0" y="1443978"/>
                </a:lnTo>
                <a:lnTo>
                  <a:pt x="0" y="3514062"/>
                </a:lnTo>
                <a:lnTo>
                  <a:pt x="1445641" y="2084451"/>
                </a:lnTo>
                <a:lnTo>
                  <a:pt x="146037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6" name="Picture 2" descr="C:\Users\Аниса\Desktop\фотограии точка роста\D591C104-4986-410B-B8A1-EABC1BF21BBB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285" y="3894083"/>
            <a:ext cx="4302177" cy="2317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ниса\Desktop\фотограии точка роста\6F1C4D65-8F81-4FB8-BB4D-F1AEC1DA025F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849" y="13968247"/>
            <a:ext cx="10184524" cy="889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D:\2021\print_6247239_448711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797" y="3835403"/>
            <a:ext cx="4413878" cy="233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ject 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384380" y="183334"/>
            <a:ext cx="1423993" cy="1173488"/>
          </a:xfrm>
          <a:prstGeom prst="rect">
            <a:avLst/>
          </a:prstGeom>
        </p:spPr>
      </p:pic>
      <p:sp>
        <p:nvSpPr>
          <p:cNvPr id="13" name="object 8"/>
          <p:cNvSpPr/>
          <p:nvPr/>
        </p:nvSpPr>
        <p:spPr>
          <a:xfrm>
            <a:off x="11734800" y="5114925"/>
            <a:ext cx="457200" cy="1617980"/>
          </a:xfrm>
          <a:custGeom>
            <a:avLst/>
            <a:gdLst/>
            <a:ahLst/>
            <a:cxnLst/>
            <a:rect l="l" t="t" r="r" b="b"/>
            <a:pathLst>
              <a:path w="457200" h="1617979">
                <a:moveTo>
                  <a:pt x="457200" y="1241132"/>
                </a:moveTo>
                <a:lnTo>
                  <a:pt x="188087" y="971232"/>
                </a:lnTo>
                <a:lnTo>
                  <a:pt x="188087" y="1347863"/>
                </a:lnTo>
                <a:lnTo>
                  <a:pt x="457200" y="1617764"/>
                </a:lnTo>
                <a:lnTo>
                  <a:pt x="457200" y="1241132"/>
                </a:lnTo>
                <a:close/>
              </a:path>
              <a:path w="457200" h="1617979">
                <a:moveTo>
                  <a:pt x="457200" y="458470"/>
                </a:moveTo>
                <a:lnTo>
                  <a:pt x="0" y="0"/>
                </a:lnTo>
                <a:lnTo>
                  <a:pt x="0" y="639787"/>
                </a:lnTo>
                <a:lnTo>
                  <a:pt x="457200" y="1098283"/>
                </a:lnTo>
                <a:lnTo>
                  <a:pt x="457200" y="45847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296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Заголовок 1"/>
          <p:cNvSpPr txBox="1">
            <a:spLocks/>
          </p:cNvSpPr>
          <p:nvPr/>
        </p:nvSpPr>
        <p:spPr>
          <a:xfrm>
            <a:off x="1623848" y="183334"/>
            <a:ext cx="9617899" cy="10231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Центры образования «Точка роста»</a:t>
            </a: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1027" name="Picture 3" descr="C:\Users\ИМЦ\Desktop\IMG_20220202_1205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925798" y="-13106399"/>
            <a:ext cx="4573172" cy="3230879"/>
          </a:xfrm>
          <a:prstGeom prst="rect">
            <a:avLst/>
          </a:prstGeom>
          <a:noFill/>
        </p:spPr>
      </p:pic>
      <p:pic>
        <p:nvPicPr>
          <p:cNvPr id="1028" name="Picture 4" descr="C:\Users\Аниса\Desktop\фотограии точка роста\6F1C4D65-8F81-4FB8-BB4D-F1AEC1DA025F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586" y="3064171"/>
            <a:ext cx="3719295" cy="147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84380" y="183334"/>
            <a:ext cx="1423993" cy="1173488"/>
          </a:xfrm>
          <a:prstGeom prst="rect">
            <a:avLst/>
          </a:prstGeom>
        </p:spPr>
      </p:pic>
      <p:sp>
        <p:nvSpPr>
          <p:cNvPr id="13" name="object 8"/>
          <p:cNvSpPr/>
          <p:nvPr/>
        </p:nvSpPr>
        <p:spPr>
          <a:xfrm>
            <a:off x="11734800" y="5114925"/>
            <a:ext cx="457200" cy="1617980"/>
          </a:xfrm>
          <a:custGeom>
            <a:avLst/>
            <a:gdLst/>
            <a:ahLst/>
            <a:cxnLst/>
            <a:rect l="l" t="t" r="r" b="b"/>
            <a:pathLst>
              <a:path w="457200" h="1617979">
                <a:moveTo>
                  <a:pt x="457200" y="1241132"/>
                </a:moveTo>
                <a:lnTo>
                  <a:pt x="188087" y="971232"/>
                </a:lnTo>
                <a:lnTo>
                  <a:pt x="188087" y="1347863"/>
                </a:lnTo>
                <a:lnTo>
                  <a:pt x="457200" y="1617764"/>
                </a:lnTo>
                <a:lnTo>
                  <a:pt x="457200" y="1241132"/>
                </a:lnTo>
                <a:close/>
              </a:path>
              <a:path w="457200" h="1617979">
                <a:moveTo>
                  <a:pt x="457200" y="458470"/>
                </a:moveTo>
                <a:lnTo>
                  <a:pt x="0" y="0"/>
                </a:lnTo>
                <a:lnTo>
                  <a:pt x="0" y="639787"/>
                </a:lnTo>
                <a:lnTo>
                  <a:pt x="457200" y="1098283"/>
                </a:lnTo>
                <a:lnTo>
                  <a:pt x="457200" y="45847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Picture 2" descr="C:\Users\Аниса\Desktop\фотограии точка роста\IMG_20200206_0807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871" y="1069128"/>
            <a:ext cx="3609011" cy="178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Аниса\Desktop\фотограии точка роста\B9353D5C-321D-437C-9409-09C56949A774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586" y="4666592"/>
            <a:ext cx="3719296" cy="154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06662" y="1545020"/>
            <a:ext cx="4950372" cy="48557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just"/>
            <a:endParaRPr lang="ru-RU" sz="2000" dirty="0" smtClean="0">
              <a:solidFill>
                <a:schemeClr val="tx1"/>
              </a:solidFill>
            </a:endParaRPr>
          </a:p>
          <a:p>
            <a:pPr algn="just"/>
            <a:r>
              <a:rPr lang="ru-RU" sz="2000" b="1" dirty="0" smtClean="0">
                <a:solidFill>
                  <a:schemeClr val="tx1"/>
                </a:solidFill>
              </a:rPr>
              <a:t>В центрах работают направления:</a:t>
            </a:r>
          </a:p>
          <a:p>
            <a:pPr marL="285750" indent="-285750" algn="just">
              <a:buFontTx/>
              <a:buChar char="-"/>
            </a:pPr>
            <a:r>
              <a:rPr lang="ru-RU" sz="2000" dirty="0" smtClean="0">
                <a:solidFill>
                  <a:schemeClr val="tx1"/>
                </a:solidFill>
              </a:rPr>
              <a:t>Техническое: «Виртуальная реальность», «Промышленный дизайн», «Робототехника», «</a:t>
            </a:r>
            <a:r>
              <a:rPr lang="ru-RU" sz="2000" dirty="0" err="1" smtClean="0">
                <a:solidFill>
                  <a:schemeClr val="tx1"/>
                </a:solidFill>
              </a:rPr>
              <a:t>Инфознайка</a:t>
            </a:r>
            <a:r>
              <a:rPr lang="ru-RU" sz="2000" dirty="0" smtClean="0">
                <a:solidFill>
                  <a:schemeClr val="tx1"/>
                </a:solidFill>
              </a:rPr>
              <a:t>», 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    «3</a:t>
            </a:r>
            <a:r>
              <a:rPr lang="en-US" sz="2000" dirty="0" smtClean="0">
                <a:solidFill>
                  <a:schemeClr val="tx1"/>
                </a:solidFill>
              </a:rPr>
              <a:t>D</a:t>
            </a:r>
            <a:r>
              <a:rPr lang="ru-RU" sz="2000" dirty="0" smtClean="0">
                <a:solidFill>
                  <a:schemeClr val="tx1"/>
                </a:solidFill>
              </a:rPr>
              <a:t> моделирование…</a:t>
            </a:r>
          </a:p>
          <a:p>
            <a:pPr marL="285750" indent="-285750" algn="just">
              <a:buFontTx/>
              <a:buChar char="-"/>
            </a:pPr>
            <a:r>
              <a:rPr lang="ru-RU" sz="2000" dirty="0" smtClean="0">
                <a:solidFill>
                  <a:schemeClr val="tx1"/>
                </a:solidFill>
              </a:rPr>
              <a:t>Естественно-научное: «Физика в задачах». «Химия вокруг нас», «Путешествие в микромир»…</a:t>
            </a:r>
          </a:p>
          <a:p>
            <a:pPr marL="285750" indent="-285750" algn="just">
              <a:buFontTx/>
              <a:buChar char="-"/>
            </a:pPr>
            <a:r>
              <a:rPr lang="ru-RU" sz="2000" dirty="0" smtClean="0">
                <a:solidFill>
                  <a:schemeClr val="tx1"/>
                </a:solidFill>
              </a:rPr>
              <a:t>Социально-педагогические: «Первая медицинская помощь»…</a:t>
            </a:r>
          </a:p>
          <a:p>
            <a:pPr marL="285750" indent="-285750" algn="just">
              <a:buFontTx/>
              <a:buChar char="-"/>
            </a:pPr>
            <a:r>
              <a:rPr lang="ru-RU" sz="2000" dirty="0" smtClean="0">
                <a:solidFill>
                  <a:schemeClr val="tx1"/>
                </a:solidFill>
              </a:rPr>
              <a:t>Физкультурно-оздоровительное: «Шахматы с нуля»…</a:t>
            </a:r>
          </a:p>
          <a:p>
            <a:pPr marL="285750" indent="-285750" algn="just">
              <a:buFontTx/>
              <a:buChar char="-"/>
            </a:pPr>
            <a:r>
              <a:rPr lang="ru-RU" sz="2000" dirty="0" smtClean="0">
                <a:solidFill>
                  <a:schemeClr val="tx1"/>
                </a:solidFill>
              </a:rPr>
              <a:t>Художественное: «Творческая мастерская», «Город мастеров»…</a:t>
            </a:r>
          </a:p>
          <a:p>
            <a:pPr marL="285750" indent="-285750" algn="just">
              <a:buFontTx/>
              <a:buChar char="-"/>
            </a:pPr>
            <a:endParaRPr lang="ru-RU" dirty="0">
              <a:solidFill>
                <a:schemeClr val="tx1"/>
              </a:solidFill>
            </a:endParaRPr>
          </a:p>
          <a:p>
            <a:pPr marL="285750" indent="-285750" algn="just">
              <a:buFontTx/>
              <a:buChar char="-"/>
            </a:pPr>
            <a:endParaRPr lang="ru-RU" dirty="0" smtClean="0">
              <a:solidFill>
                <a:schemeClr val="tx1"/>
              </a:solidFill>
            </a:endParaRPr>
          </a:p>
          <a:p>
            <a:pPr marL="285750" indent="-285750" algn="just">
              <a:buFontTx/>
              <a:buChar char="-"/>
            </a:pPr>
            <a:endParaRPr lang="ru-RU" dirty="0">
              <a:solidFill>
                <a:schemeClr val="tx1"/>
              </a:solidFill>
            </a:endParaRPr>
          </a:p>
          <a:p>
            <a:pPr marL="285750" indent="-285750" algn="just">
              <a:buFontTx/>
              <a:buChar char="-"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object 4"/>
          <p:cNvSpPr/>
          <p:nvPr/>
        </p:nvSpPr>
        <p:spPr>
          <a:xfrm>
            <a:off x="0" y="3357880"/>
            <a:ext cx="819807" cy="3514090"/>
          </a:xfrm>
          <a:custGeom>
            <a:avLst/>
            <a:gdLst/>
            <a:ahLst/>
            <a:cxnLst/>
            <a:rect l="l" t="t" r="r" b="b"/>
            <a:pathLst>
              <a:path w="1460500" h="3514090">
                <a:moveTo>
                  <a:pt x="1460373" y="0"/>
                </a:moveTo>
                <a:lnTo>
                  <a:pt x="0" y="1443978"/>
                </a:lnTo>
                <a:lnTo>
                  <a:pt x="0" y="3514062"/>
                </a:lnTo>
                <a:lnTo>
                  <a:pt x="1445641" y="2084451"/>
                </a:lnTo>
                <a:lnTo>
                  <a:pt x="146037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2184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7488" y="285728"/>
            <a:ext cx="9085293" cy="868346"/>
          </a:xfrm>
        </p:spPr>
        <p:txBody>
          <a:bodyPr rtlCol="0">
            <a:noAutofit/>
          </a:bodyPr>
          <a:lstStyle/>
          <a:p>
            <a:pPr algn="ctr" fontAlgn="auto">
              <a:lnSpc>
                <a:spcPts val="4300"/>
              </a:lnSpc>
              <a:spcAft>
                <a:spcPts val="0"/>
              </a:spcAft>
              <a:defRPr/>
            </a:pPr>
            <a:r>
              <a:rPr lang="ru-RU" sz="3200" b="1" dirty="0" smtClean="0">
                <a:cs typeface="Times New Roman" pitchFamily="18" charset="0"/>
              </a:rPr>
              <a:t>Результаты   предметных олимпиад</a:t>
            </a:r>
            <a:endParaRPr lang="ru-RU" sz="3200" b="1" dirty="0"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067C2EAA-43F4-4AFC-93CE-7C06AEC62F75}" type="slidenum">
              <a:rPr lang="ru-RU"/>
              <a:pPr>
                <a:defRPr/>
              </a:pPr>
              <a:t>8</a:t>
            </a:fld>
            <a:endParaRPr lang="ru-RU" dirty="0"/>
          </a:p>
        </p:txBody>
      </p:sp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2033752" y="5984283"/>
            <a:ext cx="8245366" cy="500066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МКУ «Отдел образования» Мамадышского района </a:t>
            </a:r>
            <a:endParaRPr lang="ru-RU" b="1" dirty="0">
              <a:solidFill>
                <a:schemeClr val="tx1"/>
              </a:solidFill>
              <a:latin typeface="+mj-lt"/>
              <a:cs typeface="Times New Roman" pitchFamily="18" charset="0"/>
            </a:endParaRPr>
          </a:p>
        </p:txBody>
      </p:sp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:p14="http://schemas.microsoft.com/office/powerpoint/2010/main" val="2450667953"/>
              </p:ext>
            </p:extLst>
          </p:nvPr>
        </p:nvGraphicFramePr>
        <p:xfrm>
          <a:off x="1212006" y="1161415"/>
          <a:ext cx="10414000" cy="4762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530382" y="160770"/>
            <a:ext cx="1423993" cy="1173488"/>
          </a:xfrm>
          <a:prstGeom prst="rect">
            <a:avLst/>
          </a:prstGeom>
        </p:spPr>
      </p:pic>
      <p:sp>
        <p:nvSpPr>
          <p:cNvPr id="18" name="object 8"/>
          <p:cNvSpPr/>
          <p:nvPr/>
        </p:nvSpPr>
        <p:spPr>
          <a:xfrm>
            <a:off x="11734800" y="5114925"/>
            <a:ext cx="457200" cy="1617980"/>
          </a:xfrm>
          <a:custGeom>
            <a:avLst/>
            <a:gdLst/>
            <a:ahLst/>
            <a:cxnLst/>
            <a:rect l="l" t="t" r="r" b="b"/>
            <a:pathLst>
              <a:path w="457200" h="1617979">
                <a:moveTo>
                  <a:pt x="457200" y="1241132"/>
                </a:moveTo>
                <a:lnTo>
                  <a:pt x="188087" y="971232"/>
                </a:lnTo>
                <a:lnTo>
                  <a:pt x="188087" y="1347863"/>
                </a:lnTo>
                <a:lnTo>
                  <a:pt x="457200" y="1617764"/>
                </a:lnTo>
                <a:lnTo>
                  <a:pt x="457200" y="1241132"/>
                </a:lnTo>
                <a:close/>
              </a:path>
              <a:path w="457200" h="1617979">
                <a:moveTo>
                  <a:pt x="457200" y="458470"/>
                </a:moveTo>
                <a:lnTo>
                  <a:pt x="0" y="0"/>
                </a:lnTo>
                <a:lnTo>
                  <a:pt x="0" y="639787"/>
                </a:lnTo>
                <a:lnTo>
                  <a:pt x="457200" y="1098283"/>
                </a:lnTo>
                <a:lnTo>
                  <a:pt x="457200" y="45847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4"/>
          <p:cNvSpPr/>
          <p:nvPr/>
        </p:nvSpPr>
        <p:spPr>
          <a:xfrm>
            <a:off x="0" y="3325114"/>
            <a:ext cx="730250" cy="3514090"/>
          </a:xfrm>
          <a:custGeom>
            <a:avLst/>
            <a:gdLst/>
            <a:ahLst/>
            <a:cxnLst/>
            <a:rect l="l" t="t" r="r" b="b"/>
            <a:pathLst>
              <a:path w="1460500" h="3514090">
                <a:moveTo>
                  <a:pt x="1460373" y="0"/>
                </a:moveTo>
                <a:lnTo>
                  <a:pt x="0" y="1443978"/>
                </a:lnTo>
                <a:lnTo>
                  <a:pt x="0" y="3514062"/>
                </a:lnTo>
                <a:lnTo>
                  <a:pt x="1445641" y="2084451"/>
                </a:lnTo>
                <a:lnTo>
                  <a:pt x="146037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69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C:\Users\Айгуль\Downloads\IMG-20200622-WA00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638" y="1499579"/>
            <a:ext cx="3651789" cy="1558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5474969" y="1605823"/>
            <a:ext cx="6191293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eaLnBrk="0" fontAlgn="base" hangingPunct="0">
              <a:spcAft>
                <a:spcPts val="800"/>
              </a:spcAft>
            </a:pPr>
            <a:r>
              <a:rPr 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1 место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 региональном чемпионате «Молодые профессионалы» 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WorldSkills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Russia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в компетенции  «Технология моды»</a:t>
            </a:r>
          </a:p>
          <a:p>
            <a:pPr marL="342900" lvl="0" indent="-342900" algn="just" eaLnBrk="0" fontAlgn="base" hangingPunct="0">
              <a:spcAft>
                <a:spcPts val="800"/>
              </a:spcAft>
            </a:pPr>
            <a:r>
              <a:rPr 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3 место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 региональном чемпионате «Молодые профессионалы» 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WorldSkills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Russia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в номинации Токарные работы на станках с ЧПУ</a:t>
            </a:r>
          </a:p>
          <a:p>
            <a:pPr marL="342900" lvl="0" indent="-342900" algn="just" eaLnBrk="0" fontAlgn="base" hangingPunct="0">
              <a:spcAft>
                <a:spcPts val="800"/>
              </a:spcAft>
            </a:pPr>
            <a:r>
              <a:rPr 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3 место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 региональном чемпионате «Молодые профессионалы» 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WorldSkills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Russia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в номинации Фрезерные работы на станках ЧПУ</a:t>
            </a:r>
          </a:p>
          <a:p>
            <a:pPr marL="342900" lvl="0" indent="-342900" algn="just" eaLnBrk="0" fontAlgn="base" hangingPunct="0">
              <a:spcAft>
                <a:spcPts val="800"/>
              </a:spcAft>
            </a:pPr>
            <a:r>
              <a:rPr lang="ru-RU" sz="1600" b="1" dirty="0" smtClean="0">
                <a:solidFill>
                  <a:srgbClr val="000099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342900" lvl="0" indent="-342900" algn="just" eaLnBrk="0" fontAlgn="base" hangingPunct="0">
              <a:spcAft>
                <a:spcPts val="800"/>
              </a:spcAft>
            </a:pPr>
            <a:endPara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342900" lvl="0" indent="-342900" algn="just" eaLnBrk="0" fontAlgn="base" hangingPunct="0">
              <a:spcAft>
                <a:spcPts val="800"/>
              </a:spcAft>
            </a:pPr>
            <a:endPara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342900" lvl="0" indent="-342900" algn="just" eaLnBrk="0" fontAlgn="base" hangingPunct="0">
              <a:spcAft>
                <a:spcPts val="800"/>
              </a:spcAft>
            </a:pP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2050" name="Picture 2" descr="C:\Users\E074~1\AppData\Local\Temp\Rar$DI00.953\1607328024.jpg"/>
          <p:cNvPicPr>
            <a:picLocks noChangeAspect="1" noChangeArrowheads="1"/>
          </p:cNvPicPr>
          <p:nvPr/>
        </p:nvPicPr>
        <p:blipFill>
          <a:blip r:embed="rId3" cstate="print"/>
          <a:srcRect l="9890" t="23547"/>
          <a:stretch>
            <a:fillRect/>
          </a:stretch>
        </p:blipFill>
        <p:spPr bwMode="auto">
          <a:xfrm>
            <a:off x="839158" y="5123794"/>
            <a:ext cx="3687575" cy="1581803"/>
          </a:xfrm>
          <a:prstGeom prst="rect">
            <a:avLst/>
          </a:prstGeom>
          <a:noFill/>
        </p:spPr>
      </p:pic>
      <p:sp>
        <p:nvSpPr>
          <p:cNvPr id="26" name="Прямоугольник 25"/>
          <p:cNvSpPr/>
          <p:nvPr/>
        </p:nvSpPr>
        <p:spPr>
          <a:xfrm>
            <a:off x="5754414" y="5123794"/>
            <a:ext cx="6053958" cy="1210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eaLnBrk="0" fontAlgn="base" hangingPunct="0">
              <a:spcAft>
                <a:spcPts val="800"/>
              </a:spcAft>
            </a:pPr>
            <a:r>
              <a:rPr 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3 место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 региональном чемпионате «Молодые профессионалы» 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WorldSkills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Russia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в  компетенции «Ландшафтный дизайн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»</a:t>
            </a:r>
            <a:endPara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342900" lvl="0" indent="-342900" algn="just" eaLnBrk="0" fontAlgn="base" hangingPunct="0">
              <a:spcAft>
                <a:spcPts val="800"/>
              </a:spcAft>
            </a:pP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565229" y="4051738"/>
            <a:ext cx="62589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eaLnBrk="0" fontAlgn="base" hangingPunct="0">
              <a:spcAft>
                <a:spcPts val="800"/>
              </a:spcAft>
            </a:pPr>
            <a:r>
              <a:rPr 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  3 место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 региональном чемпионате «Молодые профессионалы» 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WorldSkills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Russia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в  компетенции «Лазерные технологии»</a:t>
            </a:r>
          </a:p>
        </p:txBody>
      </p:sp>
      <p:pic>
        <p:nvPicPr>
          <p:cNvPr id="14" name="Picture 2" descr="C:\Users\User\Downloads\WhatsApp Image 2022-02-02 at 10.12.19.jpeg"/>
          <p:cNvPicPr>
            <a:picLocks noChangeAspect="1" noChangeArrowheads="1"/>
          </p:cNvPicPr>
          <p:nvPr/>
        </p:nvPicPr>
        <p:blipFill>
          <a:blip r:embed="rId4"/>
          <a:srcRect l="9566" r="10131"/>
          <a:stretch>
            <a:fillRect/>
          </a:stretch>
        </p:blipFill>
        <p:spPr bwMode="auto">
          <a:xfrm>
            <a:off x="881423" y="3221816"/>
            <a:ext cx="3616004" cy="16598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Р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Calibri" pitchFamily="34" charset="0"/>
                <a:cs typeface="Arial" pitchFamily="34" charset="0"/>
              </a:rPr>
              <a:t>егиональный  чемпионат «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ea typeface="Calibri" pitchFamily="34" charset="0"/>
                <a:cs typeface="Arial" pitchFamily="34" charset="0"/>
              </a:rPr>
              <a:t>Молодые профессионалы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Calibri" pitchFamily="34" charset="0"/>
                <a:cs typeface="Arial" pitchFamily="34" charset="0"/>
              </a:rPr>
              <a:t>»</a:t>
            </a:r>
            <a:b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Calibri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Calibri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ea typeface="Calibri" pitchFamily="34" charset="0"/>
                <a:cs typeface="Arial" pitchFamily="34" charset="0"/>
              </a:rPr>
              <a:t>WorldSkills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ea typeface="Calibri" pitchFamily="34" charset="0"/>
                <a:cs typeface="Arial" pitchFamily="34" charset="0"/>
              </a:rPr>
              <a:t> Russia </a:t>
            </a:r>
            <a:endParaRPr lang="ru-RU" sz="2400" b="1" dirty="0"/>
          </a:p>
        </p:txBody>
      </p:sp>
      <p:pic>
        <p:nvPicPr>
          <p:cNvPr id="1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384380" y="183334"/>
            <a:ext cx="1423993" cy="117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2299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2924</TotalTime>
  <Words>444</Words>
  <Application>Microsoft Office PowerPoint</Application>
  <PresentationFormat>Произвольный</PresentationFormat>
  <Paragraphs>98</Paragraphs>
  <Slides>11</Slides>
  <Notes>2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Республиканский семинар для руководителей и учителей биологии образовательных организаций Республики Татарстан  «Центры образования «Точка роста» как ресурс формирования функциональной  грамотности естественно-научной направленности» в рамках реализации национального проекта «Образование»</vt:lpstr>
      <vt:lpstr>Презентация PowerPoint</vt:lpstr>
      <vt:lpstr>Муниципальная   система  образования </vt:lpstr>
      <vt:lpstr>Образовательные направления центров «Точка роста»</vt:lpstr>
      <vt:lpstr>Центры образования  «Точка роста»  </vt:lpstr>
      <vt:lpstr>Презентация PowerPoint</vt:lpstr>
      <vt:lpstr>Презентация PowerPoint</vt:lpstr>
      <vt:lpstr>Результаты   предметных олимпиад</vt:lpstr>
      <vt:lpstr> Региональный  чемпионат «Молодые профессионалы»  WorldSkills Russia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Кучекаева Д.С.</dc:creator>
  <cp:lastModifiedBy>Аниса</cp:lastModifiedBy>
  <cp:revision>448</cp:revision>
  <cp:lastPrinted>2020-06-19T07:45:22Z</cp:lastPrinted>
  <dcterms:created xsi:type="dcterms:W3CDTF">2018-11-22T04:48:24Z</dcterms:created>
  <dcterms:modified xsi:type="dcterms:W3CDTF">2022-03-17T19:45:48Z</dcterms:modified>
</cp:coreProperties>
</file>